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1.xml" ContentType="application/vnd.ms-office.webextension+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8"/>
  </p:notesMasterIdLst>
  <p:sldIdLst>
    <p:sldId id="256" r:id="rId2"/>
    <p:sldId id="319" r:id="rId3"/>
    <p:sldId id="334" r:id="rId4"/>
    <p:sldId id="348" r:id="rId5"/>
    <p:sldId id="346" r:id="rId6"/>
    <p:sldId id="335" r:id="rId7"/>
    <p:sldId id="336" r:id="rId8"/>
    <p:sldId id="337" r:id="rId9"/>
    <p:sldId id="338" r:id="rId10"/>
    <p:sldId id="340" r:id="rId11"/>
    <p:sldId id="341" r:id="rId12"/>
    <p:sldId id="343" r:id="rId13"/>
    <p:sldId id="344" r:id="rId14"/>
    <p:sldId id="342" r:id="rId15"/>
    <p:sldId id="339" r:id="rId16"/>
    <p:sldId id="347" r:id="rId17"/>
    <p:sldId id="320" r:id="rId18"/>
    <p:sldId id="325" r:id="rId19"/>
    <p:sldId id="321" r:id="rId20"/>
    <p:sldId id="324" r:id="rId21"/>
    <p:sldId id="326" r:id="rId22"/>
    <p:sldId id="327" r:id="rId23"/>
    <p:sldId id="322" r:id="rId24"/>
    <p:sldId id="328" r:id="rId25"/>
    <p:sldId id="329" r:id="rId26"/>
    <p:sldId id="330" r:id="rId27"/>
    <p:sldId id="332" r:id="rId28"/>
    <p:sldId id="331" r:id="rId29"/>
    <p:sldId id="333" r:id="rId30"/>
    <p:sldId id="349" r:id="rId31"/>
    <p:sldId id="351" r:id="rId32"/>
    <p:sldId id="352" r:id="rId33"/>
    <p:sldId id="353" r:id="rId34"/>
    <p:sldId id="354" r:id="rId35"/>
    <p:sldId id="355" r:id="rId36"/>
    <p:sldId id="350" r:id="rId37"/>
    <p:sldId id="362" r:id="rId38"/>
    <p:sldId id="364" r:id="rId39"/>
    <p:sldId id="365" r:id="rId40"/>
    <p:sldId id="366" r:id="rId41"/>
    <p:sldId id="358" r:id="rId42"/>
    <p:sldId id="356" r:id="rId43"/>
    <p:sldId id="359" r:id="rId44"/>
    <p:sldId id="361" r:id="rId45"/>
    <p:sldId id="360" r:id="rId46"/>
    <p:sldId id="368" r:id="rId47"/>
    <p:sldId id="367" r:id="rId48"/>
    <p:sldId id="369" r:id="rId49"/>
    <p:sldId id="370" r:id="rId50"/>
    <p:sldId id="371" r:id="rId51"/>
    <p:sldId id="372" r:id="rId52"/>
    <p:sldId id="375" r:id="rId53"/>
    <p:sldId id="374" r:id="rId54"/>
    <p:sldId id="373" r:id="rId55"/>
    <p:sldId id="376" r:id="rId56"/>
    <p:sldId id="318" r:id="rId57"/>
  </p:sldIdLst>
  <p:sldSz cx="9144000" cy="5149850"/>
  <p:notesSz cx="6858000" cy="9144000"/>
  <p:custDataLst>
    <p:tags r:id="rId59"/>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3"/>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87205" autoAdjust="0"/>
  </p:normalViewPr>
  <p:slideViewPr>
    <p:cSldViewPr showGuides="1">
      <p:cViewPr varScale="1">
        <p:scale>
          <a:sx n="108" d="100"/>
          <a:sy n="108" d="100"/>
        </p:scale>
        <p:origin x="1096" y="184"/>
      </p:cViewPr>
      <p:guideLst/>
    </p:cSldViewPr>
  </p:slideViewPr>
  <p:outlineViewPr>
    <p:cViewPr>
      <p:scale>
        <a:sx n="33" d="100"/>
        <a:sy n="33" d="100"/>
      </p:scale>
      <p:origin x="0" y="-9336"/>
    </p:cViewPr>
  </p:outlineViewPr>
  <p:notesTextViewPr>
    <p:cViewPr>
      <p:scale>
        <a:sx n="135" d="100"/>
        <a:sy n="135" d="100"/>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0.335"/>
    </inkml:context>
    <inkml:brush xml:id="br0">
      <inkml:brushProperty name="width" value="0.08571" units="cm"/>
      <inkml:brushProperty name="height" value="0.08571" units="cm"/>
      <inkml:brushProperty name="color" value="#E71224"/>
    </inkml:brush>
  </inkml:definitions>
  <inkml:trace contextRef="#ctx0" brushRef="#br0">654 75 7533,'26'-12'-450,"-6"-6"720,1 16-180,-16-7 270,16-1 89,-42-1-539,-5-1 450,-62 39-360,31-8 540,-52 48-540,57-41 135,-12 32 0,-1 6-225,2-12-630,-5 33 1,7 1 539,30-40-810,-11 39 630,42-64 91,0-10 269,0-2 0,21 1 0,5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2.969"/>
    </inkml:context>
    <inkml:brush xml:id="br0">
      <inkml:brushProperty name="width" value="0.08571" units="cm"/>
      <inkml:brushProperty name="height" value="0.08571" units="cm"/>
      <inkml:brushProperty name="color" value="#E71224"/>
    </inkml:brush>
  </inkml:definitions>
  <inkml:trace contextRef="#ctx0" brushRef="#br0">234 63 7533,'0'-11'-1619,"0"-8"1619,0 16 1079,0-15-899,0 16 270,21-7-360,-16 9 89,16 0 1,-21 0 900,0 0-1080,0 9 90,0-7-180,0 7 90,0-9 90,0 0-180,0 9 90,0 3-90,0 9 90,-21 9-180,16-7 180,-16 26 0,21-15 90,-20 26-90,14-15 0,-56 15 0,52-25-180,-32 23 180,42-43-180,-21 32 180,16-33-180,-15 16 180,20-19-90,-21 17 180,16-24-180,-16 24 180,21-25 0,0 15-90,0-16 0,0 17 0,0-17 0,21 7 0,-16-9 0,16 0 270,-1 0-90,-15 0-180,16 10 180,0-8-180,-16 7 90,37-9-90,-16 0 90,0 0-90,-6 0 90,22 0-270,-32 0 0,52 0 0,-36 0-90,21 0 180,-21 0-450,15 0 450,-35 0-539,14 0 539,1 0-630,5 0 540,0-9 180,-5 7 0,-21-8 0,21 10 0,4 0 0,22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3.418"/>
    </inkml:context>
    <inkml:brush xml:id="br0">
      <inkml:brushProperty name="width" value="0.08571" units="cm"/>
      <inkml:brushProperty name="height" value="0.08571" units="cm"/>
      <inkml:brushProperty name="color" value="#E71224"/>
    </inkml:brush>
  </inkml:definitions>
  <inkml:trace contextRef="#ctx0" brushRef="#br0">0 21 7533,'47'0'-720,"-21"0"1260,-5 0-180,-21 0 89,0 0-269,20 0 0,-14 0 0,14 0 0,1 0-270,5 0 180,0 0 90,-5 0-270,-21 9-180,21-6 0,4 6-359,22-9 89,0 0-180,-1 0 91,1 0 629,-21-9 0,16 6 0,-37-6 0,36 0 0,-15-2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3.785"/>
    </inkml:context>
    <inkml:brush xml:id="br0">
      <inkml:brushProperty name="width" value="0.08571" units="cm"/>
      <inkml:brushProperty name="height" value="0.08571" units="cm"/>
      <inkml:brushProperty name="color" value="#E71224"/>
    </inkml:brush>
  </inkml:definitions>
  <inkml:trace contextRef="#ctx0" brushRef="#br0">1 42 7533,'26'0'-900,"-5"0"181,20 0 1798,-30 0-449,30 0-271,-41 0 91,0 0-180,42 0-180,-32 0-90,32 0 360,-22 0-360,27-9-180,5 6-900,36-6 541,-57 9 539,52 0 0,-52-9 0,37-2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9:40:59.832"/>
    </inkml:context>
    <inkml:brush xml:id="br0">
      <inkml:brushProperty name="width" value="0.08571" units="cm"/>
      <inkml:brushProperty name="height" value="0.08571" units="cm"/>
      <inkml:brushProperty name="color" value="#E71224"/>
    </inkml:brush>
  </inkml:definitions>
  <inkml:trace contextRef="#ctx0" brushRef="#br0">0 1 8702,'0'20'0,"0"1"-450,0 65 90,21-40 135,-8 16 1,0 1 134,13-4-540,15 21 90,27 19-811,-32-44 1,6-1 1350,15 1 0,0-1 0,15 45 0,-4-36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Sind semant. Merkmale nur Hilfsmittel zur Beschreibung oder wird davon ausgegangen, dass sich Bedeutungen wirklich in "atomare" Bestandteile zerlegen lassen?</a:t>
            </a:r>
          </a:p>
          <a:p>
            <a:r>
              <a:rPr lang="en-DE"/>
              <a:t>Merkmalsaufzählung soll abgeschlossen und restfrei sein. Aber ist das überhaupt möglich, wenn wir z.B. ein Konzept wie MENSCH zu definieren versuchen? Oder erst recht ein abstraktes Konzept wie LIEBE?</a:t>
            </a:r>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162170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die wesentlichen Ergebnisse haben sich in zahlreichen Untersuchungen</a:t>
            </a:r>
          </a:p>
          <a:p>
            <a:r>
              <a:rPr lang="en-GB" sz="1200" kern="1200">
                <a:solidFill>
                  <a:schemeClr val="tx1"/>
                </a:solidFill>
                <a:effectLst/>
                <a:latin typeface="Arial" panose="020B0604020202020204" pitchFamily="34" charset="0"/>
                <a:ea typeface="+mn-ea"/>
                <a:cs typeface="+mn-cs"/>
              </a:rPr>
              <a:t>bestätigt:</a:t>
            </a:r>
          </a:p>
          <a:p>
            <a:r>
              <a:rPr lang="en-GB" sz="1200" kern="1200">
                <a:solidFill>
                  <a:schemeClr val="tx1"/>
                </a:solidFill>
                <a:effectLst/>
                <a:latin typeface="Arial" panose="020B0604020202020204" pitchFamily="34" charset="0"/>
                <a:ea typeface="+mn-ea"/>
                <a:cs typeface="+mn-cs"/>
              </a:rPr>
              <a:t>– Die Denotationen der GFW einer Sprache lassen sich primär anhand von Fokalfarben</a:t>
            </a:r>
          </a:p>
          <a:p>
            <a:r>
              <a:rPr lang="en-GB" sz="1200" kern="1200">
                <a:solidFill>
                  <a:schemeClr val="tx1"/>
                </a:solidFill>
                <a:effectLst/>
                <a:latin typeface="Arial" panose="020B0604020202020204" pitchFamily="34" charset="0"/>
                <a:ea typeface="+mn-ea"/>
                <a:cs typeface="+mn-cs"/>
              </a:rPr>
              <a:t>als Referenzpunkten beschreiben; wie sich die Denotationen um die</a:t>
            </a:r>
          </a:p>
          <a:p>
            <a:r>
              <a:rPr lang="en-GB" sz="1200" kern="1200">
                <a:solidFill>
                  <a:schemeClr val="tx1"/>
                </a:solidFill>
                <a:effectLst/>
                <a:latin typeface="Arial" panose="020B0604020202020204" pitchFamily="34" charset="0"/>
                <a:ea typeface="+mn-ea"/>
                <a:cs typeface="+mn-cs"/>
              </a:rPr>
              <a:t>Fokalfarben herum ausdehnen, hängt von der Gesamtzusammensetzung des</a:t>
            </a:r>
          </a:p>
          <a:p>
            <a:r>
              <a:rPr lang="en-GB" sz="1200" kern="1200">
                <a:solidFill>
                  <a:schemeClr val="tx1"/>
                </a:solidFill>
                <a:effectLst/>
                <a:latin typeface="Arial" panose="020B0604020202020204" pitchFamily="34" charset="0"/>
                <a:ea typeface="+mn-ea"/>
                <a:cs typeface="+mn-cs"/>
              </a:rPr>
              <a:t>Systems ab.</a:t>
            </a:r>
          </a:p>
          <a:p>
            <a:r>
              <a:rPr lang="en-GB" sz="1200" kern="1200">
                <a:solidFill>
                  <a:schemeClr val="tx1"/>
                </a:solidFill>
                <a:effectLst/>
                <a:latin typeface="Arial" panose="020B0604020202020204" pitchFamily="34" charset="0"/>
                <a:ea typeface="+mn-ea"/>
                <a:cs typeface="+mn-cs"/>
              </a:rPr>
              <a:t>– Es gibt eine begrenzte Menge von elf oder etwas mehr universellen Fokalfarben;</a:t>
            </a:r>
          </a:p>
          <a:p>
            <a:r>
              <a:rPr lang="en-GB" sz="1200" kern="1200">
                <a:solidFill>
                  <a:schemeClr val="tx1"/>
                </a:solidFill>
                <a:effectLst/>
                <a:latin typeface="Arial" panose="020B0604020202020204" pitchFamily="34" charset="0"/>
                <a:ea typeface="+mn-ea"/>
                <a:cs typeface="+mn-cs"/>
              </a:rPr>
              <a:t>sie bilden im Farbspektrum die Fixpunkte, die für die GFW aller Sprachen die</a:t>
            </a:r>
          </a:p>
          <a:p>
            <a:r>
              <a:rPr lang="en-GB" sz="1200" kern="1200">
                <a:solidFill>
                  <a:schemeClr val="tx1"/>
                </a:solidFill>
                <a:effectLst/>
                <a:latin typeface="Arial" panose="020B0604020202020204" pitchFamily="34" charset="0"/>
                <a:ea typeface="+mn-ea"/>
                <a:cs typeface="+mn-cs"/>
              </a:rPr>
              <a:t>besten Beispiele sind.</a:t>
            </a:r>
          </a:p>
          <a:p>
            <a:r>
              <a:rPr lang="en-GB" sz="1200" kern="1200">
                <a:solidFill>
                  <a:schemeClr val="tx1"/>
                </a:solidFill>
                <a:effectLst/>
                <a:latin typeface="Arial" panose="020B0604020202020204" pitchFamily="34" charset="0"/>
                <a:ea typeface="+mn-ea"/>
                <a:cs typeface="+mn-cs"/>
              </a:rPr>
              <a:t>– Die möglichen Typen von Farbwortsystemen bilden eine Folge beginnend mit</a:t>
            </a:r>
          </a:p>
          <a:p>
            <a:r>
              <a:rPr lang="en-GB" sz="1200" kern="1200">
                <a:solidFill>
                  <a:schemeClr val="tx1"/>
                </a:solidFill>
                <a:effectLst/>
                <a:latin typeface="Arial" panose="020B0604020202020204" pitchFamily="34" charset="0"/>
                <a:ea typeface="+mn-ea"/>
                <a:cs typeface="+mn-cs"/>
              </a:rPr>
              <a:t>SCHWARZ/WEISS- bzw. WARM/KÜHL-Systemen von zwei GFW; höhere Stufen sind</a:t>
            </a:r>
          </a:p>
          <a:p>
            <a:r>
              <a:rPr lang="en-GB" sz="1200" kern="1200">
                <a:solidFill>
                  <a:schemeClr val="tx1"/>
                </a:solidFill>
                <a:effectLst/>
                <a:latin typeface="Arial" panose="020B0604020202020204" pitchFamily="34" charset="0"/>
                <a:ea typeface="+mn-ea"/>
                <a:cs typeface="+mn-cs"/>
              </a:rPr>
              <a:t>Erweiterungen bzw. Differenzierungen der vorangehenden.</a:t>
            </a:r>
          </a:p>
          <a:p>
            <a:r>
              <a:rPr lang="en-DE"/>
              <a:t>(Löbner 2015: 314)</a:t>
            </a:r>
          </a:p>
        </p:txBody>
      </p:sp>
      <p:sp>
        <p:nvSpPr>
          <p:cNvPr id="4" name="Slide Number Placeholder 3"/>
          <p:cNvSpPr>
            <a:spLocks noGrp="1"/>
          </p:cNvSpPr>
          <p:nvPr>
            <p:ph type="sldNum" sz="quarter" idx="5"/>
          </p:nvPr>
        </p:nvSpPr>
        <p:spPr/>
        <p:txBody>
          <a:bodyPr/>
          <a:lstStyle/>
          <a:p>
            <a:fld id="{E4EA47C3-D6D1-45C7-B7EF-A1183D105D1C}" type="slidenum">
              <a:rPr lang="de-DE" smtClean="0"/>
              <a:pPr/>
              <a:t>38</a:t>
            </a:fld>
            <a:endParaRPr lang="de-DE" dirty="0"/>
          </a:p>
        </p:txBody>
      </p:sp>
    </p:spTree>
    <p:extLst>
      <p:ext uri="{BB962C8B-B14F-4D97-AF65-F5344CB8AC3E}">
        <p14:creationId xmlns:p14="http://schemas.microsoft.com/office/powerpoint/2010/main" val="71854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t>https://wals.info/feature/133A#2/32.5/151.9</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40</a:t>
            </a:fld>
            <a:endParaRPr lang="de-DE" dirty="0"/>
          </a:p>
        </p:txBody>
      </p:sp>
    </p:spTree>
    <p:extLst>
      <p:ext uri="{BB962C8B-B14F-4D97-AF65-F5344CB8AC3E}">
        <p14:creationId xmlns:p14="http://schemas.microsoft.com/office/powerpoint/2010/main" val="4152734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anderes Beispiel: 3 ist ein prototypischeres Beispiel für eine ungerade Zahl als 3.758.586.897.</a:t>
            </a:r>
          </a:p>
        </p:txBody>
      </p:sp>
      <p:sp>
        <p:nvSpPr>
          <p:cNvPr id="4" name="Slide Number Placeholder 3"/>
          <p:cNvSpPr>
            <a:spLocks noGrp="1"/>
          </p:cNvSpPr>
          <p:nvPr>
            <p:ph type="sldNum" sz="quarter" idx="5"/>
          </p:nvPr>
        </p:nvSpPr>
        <p:spPr/>
        <p:txBody>
          <a:bodyPr/>
          <a:lstStyle/>
          <a:p>
            <a:fld id="{E4EA47C3-D6D1-45C7-B7EF-A1183D105D1C}" type="slidenum">
              <a:rPr lang="de-DE" smtClean="0"/>
              <a:pPr/>
              <a:t>47</a:t>
            </a:fld>
            <a:endParaRPr lang="de-DE" dirty="0"/>
          </a:p>
        </p:txBody>
      </p:sp>
    </p:spTree>
    <p:extLst>
      <p:ext uri="{BB962C8B-B14F-4D97-AF65-F5344CB8AC3E}">
        <p14:creationId xmlns:p14="http://schemas.microsoft.com/office/powerpoint/2010/main" val="142800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Beispiel: Wir würden nicht zögern, das, was aus dem Wasserhahn kommt, Wasser zu nennen – für eine Chemikerin ist Wasser aber zunächst einmal H2O, und das, was aus dem Wasserhahn kommt, enthält auch Anderes – Kalk zum Beispiel oder winzige Mengen Arsen </a:t>
            </a:r>
          </a:p>
        </p:txBody>
      </p:sp>
      <p:sp>
        <p:nvSpPr>
          <p:cNvPr id="4" name="Slide Number Placeholder 3"/>
          <p:cNvSpPr>
            <a:spLocks noGrp="1"/>
          </p:cNvSpPr>
          <p:nvPr>
            <p:ph type="sldNum" sz="quarter" idx="5"/>
          </p:nvPr>
        </p:nvSpPr>
        <p:spPr/>
        <p:txBody>
          <a:bodyPr/>
          <a:lstStyle/>
          <a:p>
            <a:fld id="{E4EA47C3-D6D1-45C7-B7EF-A1183D105D1C}" type="slidenum">
              <a:rPr lang="de-DE" smtClean="0"/>
              <a:pPr/>
              <a:t>48</a:t>
            </a:fld>
            <a:endParaRPr lang="de-DE" dirty="0"/>
          </a:p>
        </p:txBody>
      </p:sp>
    </p:spTree>
    <p:extLst>
      <p:ext uri="{BB962C8B-B14F-4D97-AF65-F5344CB8AC3E}">
        <p14:creationId xmlns:p14="http://schemas.microsoft.com/office/powerpoint/2010/main" val="304410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DasS ubstitutionsprinzipf olgt aus dem Kompositionalitätsprinzip, man</a:t>
            </a:r>
          </a:p>
          <a:p>
            <a:r>
              <a:rPr lang="en-GB" sz="1200" kern="1200">
                <a:solidFill>
                  <a:schemeClr val="tx1"/>
                </a:solidFill>
                <a:effectLst/>
                <a:latin typeface="Arial" panose="020B0604020202020204" pitchFamily="34" charset="0"/>
                <a:ea typeface="+mn-ea"/>
                <a:cs typeface="+mn-cs"/>
              </a:rPr>
              <a:t>kann es wie folgt formulieren: »In einem Satz lassen sich Ausdrücke salva</a:t>
            </a:r>
          </a:p>
          <a:p>
            <a:r>
              <a:rPr lang="en-GB" sz="1200" kern="1200">
                <a:solidFill>
                  <a:schemeClr val="tx1"/>
                </a:solidFill>
                <a:effectLst/>
                <a:latin typeface="Arial" panose="020B0604020202020204" pitchFamily="34" charset="0"/>
                <a:ea typeface="+mn-ea"/>
                <a:cs typeface="+mn-cs"/>
              </a:rPr>
              <a:t>veritate durch bedeutungsgleiche Ausdrücke ersetzen« (d. h. eine Substitution</a:t>
            </a:r>
          </a:p>
          <a:p>
            <a:r>
              <a:rPr lang="en-GB" sz="1200" kern="1200">
                <a:solidFill>
                  <a:schemeClr val="tx1"/>
                </a:solidFill>
                <a:effectLst/>
                <a:latin typeface="Arial" panose="020B0604020202020204" pitchFamily="34" charset="0"/>
                <a:ea typeface="+mn-ea"/>
                <a:cs typeface="+mn-cs"/>
              </a:rPr>
              <a:t>ist möglich, ohne dass sich etwas an der Wahrheit oder Falschheit</a:t>
            </a:r>
          </a:p>
          <a:p>
            <a:r>
              <a:rPr lang="en-GB" sz="1200" kern="1200">
                <a:solidFill>
                  <a:schemeClr val="tx1"/>
                </a:solidFill>
                <a:effectLst/>
                <a:latin typeface="Arial" panose="020B0604020202020204" pitchFamily="34" charset="0"/>
                <a:ea typeface="+mn-ea"/>
                <a:cs typeface="+mn-cs"/>
              </a:rPr>
              <a:t>des Satzes ändert). Für Frege scheint dieses Prinzip allgemeine Gültigkeit</a:t>
            </a:r>
          </a:p>
          <a:p>
            <a:r>
              <a:rPr lang="en-GB" sz="1200" kern="1200">
                <a:solidFill>
                  <a:schemeClr val="tx1"/>
                </a:solidFill>
                <a:effectLst/>
                <a:latin typeface="Arial" panose="020B0604020202020204" pitchFamily="34" charset="0"/>
                <a:ea typeface="+mn-ea"/>
                <a:cs typeface="+mn-cs"/>
              </a:rPr>
              <a:t>gehabt zu haben. Oft wurde es aber später in der eingeschränkten Version</a:t>
            </a:r>
          </a:p>
          <a:p>
            <a:r>
              <a:rPr lang="en-GB" sz="1200" kern="1200">
                <a:solidFill>
                  <a:schemeClr val="tx1"/>
                </a:solidFill>
                <a:effectLst/>
                <a:latin typeface="Arial" panose="020B0604020202020204" pitchFamily="34" charset="0"/>
                <a:ea typeface="+mn-ea"/>
                <a:cs typeface="+mn-cs"/>
              </a:rPr>
              <a:t>als &gt;extensionales Substitutionsprinzip&lt; vertreten, das nicht für intensionale</a:t>
            </a:r>
          </a:p>
          <a:p>
            <a:r>
              <a:rPr lang="en-GB" sz="1200" kern="1200">
                <a:solidFill>
                  <a:schemeClr val="tx1"/>
                </a:solidFill>
                <a:effectLst/>
                <a:latin typeface="Arial" panose="020B0604020202020204" pitchFamily="34" charset="0"/>
                <a:ea typeface="+mn-ea"/>
                <a:cs typeface="+mn-cs"/>
              </a:rPr>
              <a:t>Kontexte, insbesondere Einstellungsberichte gilt.</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a:t>
            </a:fld>
            <a:endParaRPr lang="de-DE" dirty="0"/>
          </a:p>
        </p:txBody>
      </p:sp>
    </p:spTree>
    <p:extLst>
      <p:ext uri="{BB962C8B-B14F-4D97-AF65-F5344CB8AC3E}">
        <p14:creationId xmlns:p14="http://schemas.microsoft.com/office/powerpoint/2010/main" val="1587455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9</a:t>
            </a:fld>
            <a:endParaRPr lang="de-DE" dirty="0"/>
          </a:p>
        </p:txBody>
      </p:sp>
    </p:spTree>
    <p:extLst>
      <p:ext uri="{BB962C8B-B14F-4D97-AF65-F5344CB8AC3E}">
        <p14:creationId xmlns:p14="http://schemas.microsoft.com/office/powerpoint/2010/main" val="2695071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10</a:t>
            </a:fld>
            <a:endParaRPr lang="de-DE" dirty="0"/>
          </a:p>
        </p:txBody>
      </p:sp>
    </p:spTree>
    <p:extLst>
      <p:ext uri="{BB962C8B-B14F-4D97-AF65-F5344CB8AC3E}">
        <p14:creationId xmlns:p14="http://schemas.microsoft.com/office/powerpoint/2010/main" val="70854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ähnlich ist auch der strukturalistische Bedeutungsbegriff "radikal relational" (Löbner 2015: 266)</a:t>
            </a:r>
          </a:p>
          <a:p>
            <a:pPr lvl="1"/>
            <a:r>
              <a:rPr lang="en-DE"/>
              <a:t>Bedeutung eines Zeichens kann streng genommen nicht selbst beschrieben werden, sondern nur Beziehungen zu den Bedeutungen anderer Zeichen</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18</a:t>
            </a:fld>
            <a:endParaRPr lang="de-DE" dirty="0"/>
          </a:p>
        </p:txBody>
      </p:sp>
    </p:spTree>
    <p:extLst>
      <p:ext uri="{BB962C8B-B14F-4D97-AF65-F5344CB8AC3E}">
        <p14:creationId xmlns:p14="http://schemas.microsoft.com/office/powerpoint/2010/main" val="201388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generell: nicht nur zu dem Zweck erfunden, eine Lösung für eine bestimmte Problemstellung zu bieten</a:t>
            </a:r>
          </a:p>
          <a:p>
            <a:r>
              <a:rPr lang="en-DE"/>
              <a:t>sprachlich motiviert: Bedeutungswissen und Weltwissen auseinanderhalten – z.B. wissen wir aus der Biologie, dass die Erdbeere eine Nussfrucht ist, würden das Merkmal [+NUSSFRUCHT] aber i.d.R. nicht in eine rein sprachlich motivierte Bedeutungsbeschreibung einfließen lassen.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20</a:t>
            </a:fld>
            <a:endParaRPr lang="de-DE" dirty="0"/>
          </a:p>
        </p:txBody>
      </p:sp>
    </p:spTree>
    <p:extLst>
      <p:ext uri="{BB962C8B-B14F-4D97-AF65-F5344CB8AC3E}">
        <p14:creationId xmlns:p14="http://schemas.microsoft.com/office/powerpoint/2010/main" val="3097977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Sind semant. Merkmale nur Hilfsmittel zur Beschreibung oder wird davon ausgegangen, dass sich Bedeutungen wirklich in "atomare" Bestandteile zerlegen lassen?</a:t>
            </a:r>
          </a:p>
          <a:p>
            <a:r>
              <a:rPr lang="en-DE"/>
              <a:t>Merkmalsaufzählung soll abgeschlossen und restfrei sein. Aber ist das überhaupt möglich, wenn wir z.B. ein Konzept wie MENSCH zu definieren versuchen? Oder erst recht ein abstraktes Konzept wie LIEBE?</a:t>
            </a:r>
          </a:p>
        </p:txBody>
      </p:sp>
      <p:sp>
        <p:nvSpPr>
          <p:cNvPr id="4" name="Slide Number Placeholder 3"/>
          <p:cNvSpPr>
            <a:spLocks noGrp="1"/>
          </p:cNvSpPr>
          <p:nvPr>
            <p:ph type="sldNum" sz="quarter" idx="5"/>
          </p:nvPr>
        </p:nvSpPr>
        <p:spPr/>
        <p:txBody>
          <a:bodyPr/>
          <a:lstStyle/>
          <a:p>
            <a:fld id="{E4EA47C3-D6D1-45C7-B7EF-A1183D105D1C}" type="slidenum">
              <a:rPr lang="de-DE" smtClean="0"/>
              <a:pPr/>
              <a:t>25</a:t>
            </a:fld>
            <a:endParaRPr lang="de-DE" dirty="0"/>
          </a:p>
        </p:txBody>
      </p:sp>
    </p:spTree>
    <p:extLst>
      <p:ext uri="{BB962C8B-B14F-4D97-AF65-F5344CB8AC3E}">
        <p14:creationId xmlns:p14="http://schemas.microsoft.com/office/powerpoint/2010/main" val="26789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die Bezugsperson – in der Semantik auch Propositus genannt –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26</a:t>
            </a:fld>
            <a:endParaRPr lang="de-DE" dirty="0"/>
          </a:p>
        </p:txBody>
      </p:sp>
    </p:spTree>
    <p:extLst>
      <p:ext uri="{BB962C8B-B14F-4D97-AF65-F5344CB8AC3E}">
        <p14:creationId xmlns:p14="http://schemas.microsoft.com/office/powerpoint/2010/main" val="286777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der Propositus (so nennt man das relationale Argument von Verwandtschaftsbegriffen)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27</a:t>
            </a:fld>
            <a:endParaRPr lang="de-DE" dirty="0"/>
          </a:p>
        </p:txBody>
      </p:sp>
    </p:spTree>
    <p:extLst>
      <p:ext uri="{BB962C8B-B14F-4D97-AF65-F5344CB8AC3E}">
        <p14:creationId xmlns:p14="http://schemas.microsoft.com/office/powerpoint/2010/main" val="4223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ingo.coactum.de/763033" TargetMode="Externa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s://pingo.coactum.de/763033" TargetMode="External"/><Relationship Id="rId2" Type="http://schemas.openxmlformats.org/officeDocument/2006/relationships/image" Target="../media/image33.jpe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7.png"/><Relationship Id="rId4" Type="http://schemas.openxmlformats.org/officeDocument/2006/relationships/image" Target="../media/image340.png"/><Relationship Id="rId9" Type="http://schemas.openxmlformats.org/officeDocument/2006/relationships/customXml" Target="../ink/ink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hyperlink" Target="https://plato.stanford.edu/archives/sum2021/entries/montague-semantics/"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Semantiktheorien</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462046" y="1659270"/>
            <a:ext cx="6826772" cy="3311525"/>
          </a:xfrm>
        </p:spPr>
        <p:txBody>
          <a:bodyPr/>
          <a:lstStyle/>
          <a:p>
            <a:r>
              <a:rPr lang="en-DE"/>
              <a:t>Vorsicht: In der Terminologie der meisten modernen semantischen Ansätze ist Bedeutung </a:t>
            </a:r>
            <a:r>
              <a:rPr lang="en-DE" b="1"/>
              <a:t>NICHT (!!!) </a:t>
            </a:r>
            <a:r>
              <a:rPr lang="en-DE"/>
              <a:t>mit Referenz gleichzusetzen (wie bei Frege)</a:t>
            </a:r>
          </a:p>
          <a:p>
            <a:r>
              <a:rPr lang="en-DE"/>
              <a:t>Die Wörter </a:t>
            </a:r>
            <a:r>
              <a:rPr lang="en-DE" i="1"/>
              <a:t>Abendstern </a:t>
            </a:r>
            <a:r>
              <a:rPr lang="en-DE"/>
              <a:t>und </a:t>
            </a:r>
            <a:r>
              <a:rPr lang="en-DE" i="1"/>
              <a:t>Morgenstern </a:t>
            </a:r>
            <a:r>
              <a:rPr lang="en-DE" b="1"/>
              <a:t>referieren </a:t>
            </a:r>
            <a:r>
              <a:rPr lang="en-DE"/>
              <a:t>auf den Planeten Venus – aber diese Referenz ist nicht zwangsläufig gleichzusetzen mit ihrer Bedeutung!</a:t>
            </a:r>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48170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76E9-D3B2-8745-A6D4-4A36703B002D}"/>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E15621B7-6788-6849-98B3-6C4EA41FD1D7}"/>
              </a:ext>
            </a:extLst>
          </p:cNvPr>
          <p:cNvSpPr>
            <a:spLocks noGrp="1"/>
          </p:cNvSpPr>
          <p:nvPr>
            <p:ph type="ftr" sz="quarter" idx="11"/>
          </p:nvPr>
        </p:nvSpPr>
        <p:spPr/>
        <p:txBody>
          <a:bodyPr/>
          <a:lstStyle/>
          <a:p>
            <a:r>
              <a:rPr lang="de-DE"/>
              <a:t>Busse 2009: 36f.; Pafel &amp; Reich 2016: 236; Gutzmann 2019: 6)</a:t>
            </a:r>
          </a:p>
        </p:txBody>
      </p:sp>
      <p:sp>
        <p:nvSpPr>
          <p:cNvPr id="4" name="Slide Number Placeholder 3">
            <a:extLst>
              <a:ext uri="{FF2B5EF4-FFF2-40B4-BE49-F238E27FC236}">
                <a16:creationId xmlns:a16="http://schemas.microsoft.com/office/drawing/2014/main" id="{BDC4799A-CCB5-1348-8C19-400B89903515}"/>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C66C84F9-F9C9-1E4C-BAB3-F2E284E70D9E}"/>
              </a:ext>
            </a:extLst>
          </p:cNvPr>
          <p:cNvSpPr>
            <a:spLocks noGrp="1"/>
          </p:cNvSpPr>
          <p:nvPr>
            <p:ph type="body" sz="quarter" idx="14"/>
          </p:nvPr>
        </p:nvSpPr>
        <p:spPr/>
        <p:txBody>
          <a:bodyPr/>
          <a:lstStyle/>
          <a:p>
            <a:r>
              <a:rPr lang="en-DE"/>
              <a:t>geht zurück auf Carnap, ähnliche Unterscheidung wie Sinn und Bedeutung, aber nicht deckungsgleich</a:t>
            </a:r>
          </a:p>
          <a:p>
            <a:r>
              <a:rPr lang="en-DE" b="1">
                <a:solidFill>
                  <a:srgbClr val="0070C0"/>
                </a:solidFill>
              </a:rPr>
              <a:t>Intension</a:t>
            </a:r>
            <a:r>
              <a:rPr lang="en-DE"/>
              <a:t>: "Inhalt" oder "Konzept", der bzw. das durch den Ausdruck ausgedrückt wird; macht den Informationsgehalt eines Ausdrucks aus</a:t>
            </a:r>
          </a:p>
          <a:p>
            <a:r>
              <a:rPr lang="en-DE" b="1">
                <a:solidFill>
                  <a:srgbClr val="00B050"/>
                </a:solidFill>
              </a:rPr>
              <a:t>Extension</a:t>
            </a:r>
            <a:r>
              <a:rPr lang="en-DE"/>
              <a:t>: Klasse aller Entitäten, auf die ein Ausdruck aufgrund seiner Intension angewandt werden kann.</a:t>
            </a:r>
          </a:p>
        </p:txBody>
      </p:sp>
      <p:sp>
        <p:nvSpPr>
          <p:cNvPr id="6" name="Text Placeholder 5">
            <a:extLst>
              <a:ext uri="{FF2B5EF4-FFF2-40B4-BE49-F238E27FC236}">
                <a16:creationId xmlns:a16="http://schemas.microsoft.com/office/drawing/2014/main" id="{967E4F03-D367-B54E-84CB-D3A5487880F3}"/>
              </a:ext>
            </a:extLst>
          </p:cNvPr>
          <p:cNvSpPr>
            <a:spLocks noGrp="1"/>
          </p:cNvSpPr>
          <p:nvPr>
            <p:ph type="body" sz="quarter" idx="15"/>
          </p:nvPr>
        </p:nvSpPr>
        <p:spPr/>
        <p:txBody>
          <a:bodyPr/>
          <a:lstStyle/>
          <a:p>
            <a:r>
              <a:rPr lang="en-DE"/>
              <a:t>Intension und Extension</a:t>
            </a:r>
          </a:p>
        </p:txBody>
      </p:sp>
      <p:pic>
        <p:nvPicPr>
          <p:cNvPr id="7" name="Picture 2">
            <a:extLst>
              <a:ext uri="{FF2B5EF4-FFF2-40B4-BE49-F238E27FC236}">
                <a16:creationId xmlns:a16="http://schemas.microsoft.com/office/drawing/2014/main" id="{0AD6C5AB-BB99-AC45-B3CB-BB05AFD7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030" y="3655045"/>
            <a:ext cx="916336" cy="974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B0203E-F5B6-C349-BEAC-BD6E39CDEDA7}"/>
              </a:ext>
            </a:extLst>
          </p:cNvPr>
          <p:cNvSpPr txBox="1"/>
          <p:nvPr/>
        </p:nvSpPr>
        <p:spPr>
          <a:xfrm>
            <a:off x="827584" y="3655045"/>
            <a:ext cx="1156086" cy="300210"/>
          </a:xfrm>
          <a:prstGeom prst="rect">
            <a:avLst/>
          </a:prstGeom>
          <a:noFill/>
        </p:spPr>
        <p:txBody>
          <a:bodyPr wrap="none" rtlCol="0">
            <a:spAutoFit/>
          </a:bodyPr>
          <a:lstStyle/>
          <a:p>
            <a:pPr algn="r"/>
            <a:r>
              <a:rPr lang="en-DE" i="1" dirty="0" err="1"/>
              <a:t>Morgenstern</a:t>
            </a:r>
          </a:p>
        </p:txBody>
      </p:sp>
      <p:sp>
        <p:nvSpPr>
          <p:cNvPr id="9" name="TextBox 8">
            <a:extLst>
              <a:ext uri="{FF2B5EF4-FFF2-40B4-BE49-F238E27FC236}">
                <a16:creationId xmlns:a16="http://schemas.microsoft.com/office/drawing/2014/main" id="{BA099736-D7AB-0D46-8B76-59C10A95368C}"/>
              </a:ext>
            </a:extLst>
          </p:cNvPr>
          <p:cNvSpPr txBox="1"/>
          <p:nvPr/>
        </p:nvSpPr>
        <p:spPr>
          <a:xfrm>
            <a:off x="914146" y="4329456"/>
            <a:ext cx="1069524" cy="300210"/>
          </a:xfrm>
          <a:prstGeom prst="rect">
            <a:avLst/>
          </a:prstGeom>
          <a:noFill/>
        </p:spPr>
        <p:txBody>
          <a:bodyPr wrap="none" rtlCol="0">
            <a:spAutoFit/>
          </a:bodyPr>
          <a:lstStyle/>
          <a:p>
            <a:pPr algn="r"/>
            <a:r>
              <a:rPr lang="en-DE" i="1" dirty="0" err="1"/>
              <a:t>Abendstern</a:t>
            </a:r>
          </a:p>
        </p:txBody>
      </p:sp>
      <p:cxnSp>
        <p:nvCxnSpPr>
          <p:cNvPr id="11" name="Straight Arrow Connector 10">
            <a:extLst>
              <a:ext uri="{FF2B5EF4-FFF2-40B4-BE49-F238E27FC236}">
                <a16:creationId xmlns:a16="http://schemas.microsoft.com/office/drawing/2014/main" id="{64D0ED1D-48EA-9B47-BA1A-8CAE24977911}"/>
              </a:ext>
            </a:extLst>
          </p:cNvPr>
          <p:cNvCxnSpPr>
            <a:stCxn id="9" idx="3"/>
            <a:endCxn id="7" idx="1"/>
          </p:cNvCxnSpPr>
          <p:nvPr/>
        </p:nvCxnSpPr>
        <p:spPr>
          <a:xfrm flipV="1">
            <a:off x="1983670" y="4142356"/>
            <a:ext cx="4453360" cy="33720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241275-B846-FB46-8B0D-1C5746E42528}"/>
              </a:ext>
            </a:extLst>
          </p:cNvPr>
          <p:cNvCxnSpPr>
            <a:cxnSpLocks/>
            <a:stCxn id="8" idx="3"/>
          </p:cNvCxnSpPr>
          <p:nvPr/>
        </p:nvCxnSpPr>
        <p:spPr>
          <a:xfrm>
            <a:off x="1983670" y="3805150"/>
            <a:ext cx="4453360" cy="3372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ACA410-A620-D341-AB90-3810B524E1B9}"/>
              </a:ext>
            </a:extLst>
          </p:cNvPr>
          <p:cNvSpPr txBox="1"/>
          <p:nvPr/>
        </p:nvSpPr>
        <p:spPr>
          <a:xfrm>
            <a:off x="842138" y="3910831"/>
            <a:ext cx="1641630" cy="300210"/>
          </a:xfrm>
          <a:prstGeom prst="rect">
            <a:avLst/>
          </a:prstGeom>
          <a:noFill/>
        </p:spPr>
        <p:txBody>
          <a:bodyPr wrap="square" rtlCol="0">
            <a:spAutoFit/>
          </a:bodyPr>
          <a:lstStyle/>
          <a:p>
            <a:pPr algn="l"/>
            <a:r>
              <a:rPr lang="en-DE" dirty="0" err="1"/>
              <a:t>= Intension 1</a:t>
            </a:r>
          </a:p>
        </p:txBody>
      </p:sp>
      <p:sp>
        <p:nvSpPr>
          <p:cNvPr id="15" name="TextBox 14">
            <a:extLst>
              <a:ext uri="{FF2B5EF4-FFF2-40B4-BE49-F238E27FC236}">
                <a16:creationId xmlns:a16="http://schemas.microsoft.com/office/drawing/2014/main" id="{B8585011-8C0A-814B-B000-EB516793A836}"/>
              </a:ext>
            </a:extLst>
          </p:cNvPr>
          <p:cNvSpPr txBox="1"/>
          <p:nvPr/>
        </p:nvSpPr>
        <p:spPr>
          <a:xfrm>
            <a:off x="842138" y="4589431"/>
            <a:ext cx="1641630" cy="300210"/>
          </a:xfrm>
          <a:prstGeom prst="rect">
            <a:avLst/>
          </a:prstGeom>
          <a:noFill/>
        </p:spPr>
        <p:txBody>
          <a:bodyPr wrap="square" rtlCol="0">
            <a:spAutoFit/>
          </a:bodyPr>
          <a:lstStyle/>
          <a:p>
            <a:pPr algn="l"/>
            <a:r>
              <a:rPr lang="en-DE" dirty="0" err="1"/>
              <a:t>= Intension 2</a:t>
            </a:r>
          </a:p>
        </p:txBody>
      </p:sp>
      <p:sp>
        <p:nvSpPr>
          <p:cNvPr id="16" name="TextBox 15">
            <a:extLst>
              <a:ext uri="{FF2B5EF4-FFF2-40B4-BE49-F238E27FC236}">
                <a16:creationId xmlns:a16="http://schemas.microsoft.com/office/drawing/2014/main" id="{9E48CE0B-D848-ED49-B13F-50E467BE4333}"/>
              </a:ext>
            </a:extLst>
          </p:cNvPr>
          <p:cNvSpPr txBox="1"/>
          <p:nvPr/>
        </p:nvSpPr>
        <p:spPr>
          <a:xfrm>
            <a:off x="7230981" y="3888311"/>
            <a:ext cx="1641630" cy="508088"/>
          </a:xfrm>
          <a:prstGeom prst="rect">
            <a:avLst/>
          </a:prstGeom>
          <a:noFill/>
        </p:spPr>
        <p:txBody>
          <a:bodyPr wrap="square" rtlCol="0">
            <a:spAutoFit/>
          </a:bodyPr>
          <a:lstStyle/>
          <a:p>
            <a:pPr algn="ctr"/>
            <a:r>
              <a:rPr lang="en-DE" dirty="0" err="1"/>
              <a:t>Extension: </a:t>
            </a:r>
          </a:p>
          <a:p>
            <a:pPr algn="ctr"/>
            <a:r>
              <a:rPr lang="en-DE" dirty="0" err="1"/>
              <a:t>Planet Venus</a:t>
            </a:r>
          </a:p>
        </p:txBody>
      </p:sp>
    </p:spTree>
    <p:extLst>
      <p:ext uri="{BB962C8B-B14F-4D97-AF65-F5344CB8AC3E}">
        <p14:creationId xmlns:p14="http://schemas.microsoft.com/office/powerpoint/2010/main" val="73053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3084647" y="1493815"/>
            <a:ext cx="2711489" cy="400110"/>
          </a:xfrm>
          <a:prstGeom prst="rect">
            <a:avLst/>
          </a:prstGeom>
          <a:noFill/>
        </p:spPr>
        <p:txBody>
          <a:bodyPr wrap="square" rtlCol="0">
            <a:spAutoFit/>
          </a:bodyPr>
          <a:lstStyle/>
          <a:p>
            <a:pPr algn="ctr"/>
            <a:r>
              <a:rPr lang="en-DE" sz="2000" dirty="0" err="1">
                <a:solidFill>
                  <a:srgbClr val="00B050"/>
                </a:solidFill>
              </a:rPr>
              <a:t>MORGENSTERN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Planet Venus</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der Morgenstern</a:t>
            </a:r>
          </a:p>
        </p:txBody>
      </p:sp>
    </p:spTree>
    <p:extLst>
      <p:ext uri="{BB962C8B-B14F-4D97-AF65-F5344CB8AC3E}">
        <p14:creationId xmlns:p14="http://schemas.microsoft.com/office/powerpoint/2010/main" val="6918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1991055" y="1493815"/>
            <a:ext cx="4813193" cy="400110"/>
          </a:xfrm>
          <a:prstGeom prst="rect">
            <a:avLst/>
          </a:prstGeom>
          <a:noFill/>
        </p:spPr>
        <p:txBody>
          <a:bodyPr wrap="square" rtlCol="0">
            <a:spAutoFit/>
          </a:bodyPr>
          <a:lstStyle/>
          <a:p>
            <a:pPr algn="ctr"/>
            <a:r>
              <a:rPr lang="en-DE" sz="2000" dirty="0" err="1">
                <a:solidFill>
                  <a:srgbClr val="00B050"/>
                </a:solidFill>
              </a:rPr>
              <a:t>DIE-DEUTSCHE-BUNDESKANZLERIN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Angela Merkel</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die deutsche Bundeskanzlerin</a:t>
            </a:r>
          </a:p>
        </p:txBody>
      </p:sp>
    </p:spTree>
    <p:extLst>
      <p:ext uri="{BB962C8B-B14F-4D97-AF65-F5344CB8AC3E}">
        <p14:creationId xmlns:p14="http://schemas.microsoft.com/office/powerpoint/2010/main" val="158235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3CF6-E9C3-6A47-89A4-BBEDFD20BE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3D76B904-5E1E-0446-AC0C-69D8F15AAC0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D5BE255-0E47-C642-B032-4FF8E5BA7C73}"/>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8F5785E7-67D3-5D42-89DC-E1C3119E91B0}"/>
              </a:ext>
            </a:extLst>
          </p:cNvPr>
          <p:cNvSpPr>
            <a:spLocks noGrp="1"/>
          </p:cNvSpPr>
          <p:nvPr>
            <p:ph type="body" sz="quarter" idx="14"/>
          </p:nvPr>
        </p:nvSpPr>
        <p:spPr/>
        <p:txBody>
          <a:bodyPr/>
          <a:lstStyle/>
          <a:p>
            <a:pPr marL="0" indent="0">
              <a:buNone/>
            </a:pPr>
            <a:r>
              <a:rPr lang="en-DE" i="1"/>
              <a:t>Düsseldorf</a:t>
            </a:r>
          </a:p>
          <a:p>
            <a:pPr marL="0" indent="0">
              <a:buNone/>
            </a:pPr>
            <a:endParaRPr lang="en-DE" i="1"/>
          </a:p>
          <a:p>
            <a:pPr marL="0" indent="0">
              <a:buNone/>
            </a:pPr>
            <a:r>
              <a:rPr lang="en-DE" i="1"/>
              <a:t>die Landeshauptstadt von Nordrhein-Westfalen</a:t>
            </a:r>
          </a:p>
          <a:p>
            <a:pPr marL="0" indent="0">
              <a:buNone/>
            </a:pPr>
            <a:endParaRPr lang="en-DE" i="1"/>
          </a:p>
          <a:p>
            <a:pPr marL="0" indent="0">
              <a:buNone/>
            </a:pPr>
            <a:r>
              <a:rPr lang="en-DE" i="1"/>
              <a:t>die Hauptstadt des bevölkerungsreichsten </a:t>
            </a:r>
            <a:br>
              <a:rPr lang="en-DE" i="1"/>
            </a:br>
            <a:r>
              <a:rPr lang="en-DE" i="1"/>
              <a:t>Bundeslands der Bundesrepublik </a:t>
            </a:r>
            <a:br>
              <a:rPr lang="en-DE" i="1"/>
            </a:br>
            <a:r>
              <a:rPr lang="en-DE" i="1"/>
              <a:t>Deutschland</a:t>
            </a:r>
          </a:p>
          <a:p>
            <a:pPr marL="0" indent="0">
              <a:buNone/>
            </a:pPr>
            <a:endParaRPr lang="en-DE" i="1"/>
          </a:p>
          <a:p>
            <a:pPr marL="0" indent="0">
              <a:buNone/>
            </a:pPr>
            <a:r>
              <a:rPr lang="en-DE" i="1"/>
              <a:t>die (nach Einwohnern) siebtgrößte</a:t>
            </a:r>
            <a:br>
              <a:rPr lang="en-DE" i="1"/>
            </a:br>
            <a:r>
              <a:rPr lang="en-DE" i="1"/>
              <a:t>Stadt Deutschlands</a:t>
            </a:r>
          </a:p>
          <a:p>
            <a:pPr marL="0" indent="0">
              <a:buNone/>
            </a:pPr>
            <a:endParaRPr lang="en-DE" i="1"/>
          </a:p>
          <a:p>
            <a:pPr marL="0" indent="0">
              <a:buNone/>
            </a:pPr>
            <a:endParaRPr lang="en-DE" i="1"/>
          </a:p>
          <a:p>
            <a:pPr marL="0" indent="0">
              <a:buNone/>
            </a:pPr>
            <a:endParaRPr lang="en-DE" i="1"/>
          </a:p>
          <a:p>
            <a:pPr marL="0" indent="0">
              <a:buNone/>
            </a:pPr>
            <a:endParaRPr lang="en-DE" i="1"/>
          </a:p>
        </p:txBody>
      </p:sp>
      <p:sp>
        <p:nvSpPr>
          <p:cNvPr id="6" name="Text Placeholder 5">
            <a:extLst>
              <a:ext uri="{FF2B5EF4-FFF2-40B4-BE49-F238E27FC236}">
                <a16:creationId xmlns:a16="http://schemas.microsoft.com/office/drawing/2014/main" id="{FFB6CFF4-A187-3C46-B5E1-70298E9C7E87}"/>
              </a:ext>
            </a:extLst>
          </p:cNvPr>
          <p:cNvSpPr>
            <a:spLocks noGrp="1"/>
          </p:cNvSpPr>
          <p:nvPr>
            <p:ph type="body" sz="quarter" idx="15"/>
          </p:nvPr>
        </p:nvSpPr>
        <p:spPr/>
        <p:txBody>
          <a:bodyPr/>
          <a:lstStyle/>
          <a:p>
            <a:r>
              <a:rPr lang="en-DE"/>
              <a:t>Intension und Extension</a:t>
            </a:r>
          </a:p>
        </p:txBody>
      </p:sp>
      <p:pic>
        <p:nvPicPr>
          <p:cNvPr id="8194" name="Picture 2" descr="Dusseldorf, Skyline, Rhine, Television Tower">
            <a:extLst>
              <a:ext uri="{FF2B5EF4-FFF2-40B4-BE49-F238E27FC236}">
                <a16:creationId xmlns:a16="http://schemas.microsoft.com/office/drawing/2014/main" id="{29449E38-8A2F-9E48-9E7D-C4C25356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809205"/>
            <a:ext cx="4716016" cy="23580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9FF620-40A3-EF47-921B-DEAA52C9F49E}"/>
              </a:ext>
            </a:extLst>
          </p:cNvPr>
          <p:cNvSpPr txBox="1"/>
          <p:nvPr/>
        </p:nvSpPr>
        <p:spPr>
          <a:xfrm>
            <a:off x="6444208" y="1412634"/>
            <a:ext cx="2592288" cy="923843"/>
          </a:xfrm>
          <a:prstGeom prst="rect">
            <a:avLst/>
          </a:prstGeom>
          <a:noFill/>
        </p:spPr>
        <p:txBody>
          <a:bodyPr wrap="square" rtlCol="0">
            <a:spAutoFit/>
          </a:bodyPr>
          <a:lstStyle/>
          <a:p>
            <a:pPr algn="l"/>
            <a:r>
              <a:rPr lang="en-DE" dirty="0" err="1"/>
              <a:t>gleiche Extension:</a:t>
            </a:r>
          </a:p>
          <a:p>
            <a:pPr algn="l"/>
            <a:r>
              <a:rPr lang="en-DE" dirty="0" err="1"/>
              <a:t>'Düsseldorf'</a:t>
            </a:r>
          </a:p>
          <a:p>
            <a:pPr algn="l"/>
            <a:endParaRPr lang="en-DE" dirty="0" err="1"/>
          </a:p>
          <a:p>
            <a:pPr algn="l"/>
            <a:r>
              <a:rPr lang="en-DE" dirty="0" err="1"/>
              <a:t>unterschiedliche Intension</a:t>
            </a:r>
          </a:p>
        </p:txBody>
      </p:sp>
    </p:spTree>
    <p:extLst>
      <p:ext uri="{BB962C8B-B14F-4D97-AF65-F5344CB8AC3E}">
        <p14:creationId xmlns:p14="http://schemas.microsoft.com/office/powerpoint/2010/main" val="7247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548C-684D-8046-BA11-570387A459ED}"/>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7433DB65-4415-774C-91F0-055F6AE270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32D00C2-9DE1-C14E-834D-4F4CA2DC3417}"/>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7679CEEE-6639-664B-9A17-63E5559D39B8}"/>
              </a:ext>
            </a:extLst>
          </p:cNvPr>
          <p:cNvSpPr>
            <a:spLocks noGrp="1"/>
          </p:cNvSpPr>
          <p:nvPr>
            <p:ph type="body" sz="quarter" idx="14"/>
          </p:nvPr>
        </p:nvSpPr>
        <p:spPr/>
        <p:txBody>
          <a:bodyPr/>
          <a:lstStyle/>
          <a:p>
            <a:r>
              <a:rPr lang="en-DE"/>
              <a:t>Busse (2009: 38–40) sieht ein </a:t>
            </a:r>
            <a:r>
              <a:rPr lang="en-DE" b="1"/>
              <a:t>Zirkularitätsproblem </a:t>
            </a:r>
            <a:r>
              <a:rPr lang="en-DE"/>
              <a:t>in der Logischen Semantik Carnapscher Prägung:</a:t>
            </a:r>
          </a:p>
          <a:p>
            <a:endParaRPr lang="en-DE" sz="1200"/>
          </a:p>
          <a:p>
            <a:pPr lvl="1"/>
            <a:r>
              <a:rPr lang="en-DE"/>
              <a:t>Beziehung Intension – Gegenstand/Entität wird als bereits gegeben und bekannt vorausgesetzt: nur wenn ich weiß, worauf sich ein Zeichen bezieht, weiß ich auch, welche "Eigenschaften" seine Intension bestimmen.</a:t>
            </a:r>
          </a:p>
          <a:p>
            <a:pPr lvl="1"/>
            <a:r>
              <a:rPr lang="en-DE"/>
              <a:t>die Extensionen von Zeichen sollen durch die Intensionen festgelegt sein (vgl. Definition weiter oben), andererseits werden aber die Intensionen durch die Extensionen bestimmt. Unterscheidung Intension – Extension in dieser Fassung erklärt daher nach Busse (2009: 40) nur wenig.</a:t>
            </a:r>
          </a:p>
          <a:p>
            <a:pPr lvl="1"/>
            <a:endParaRPr lang="en-DE"/>
          </a:p>
        </p:txBody>
      </p:sp>
      <p:sp>
        <p:nvSpPr>
          <p:cNvPr id="6" name="Text Placeholder 5">
            <a:extLst>
              <a:ext uri="{FF2B5EF4-FFF2-40B4-BE49-F238E27FC236}">
                <a16:creationId xmlns:a16="http://schemas.microsoft.com/office/drawing/2014/main" id="{F8E553B8-9577-1C4A-9306-EBB0D42238D1}"/>
              </a:ext>
            </a:extLst>
          </p:cNvPr>
          <p:cNvSpPr>
            <a:spLocks noGrp="1"/>
          </p:cNvSpPr>
          <p:nvPr>
            <p:ph type="body" sz="quarter" idx="15"/>
          </p:nvPr>
        </p:nvSpPr>
        <p:spPr/>
        <p:txBody>
          <a:bodyPr/>
          <a:lstStyle/>
          <a:p>
            <a:r>
              <a:rPr lang="en-DE"/>
              <a:t>Intension und Extension: Probleme</a:t>
            </a:r>
          </a:p>
        </p:txBody>
      </p:sp>
    </p:spTree>
    <p:extLst>
      <p:ext uri="{BB962C8B-B14F-4D97-AF65-F5344CB8AC3E}">
        <p14:creationId xmlns:p14="http://schemas.microsoft.com/office/powerpoint/2010/main" val="2915349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D429-4EB7-2041-B2BD-3344D89F748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B30EE4F-33AD-294B-ABFA-A8FDC0B44ED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153209F-9AC7-4240-A660-CF0EC5C41E4F}"/>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5773EFA7-D88D-624D-81DE-AAE893203877}"/>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D33353E0-F696-4149-A4C4-C7BD954620C7}"/>
              </a:ext>
            </a:extLst>
          </p:cNvPr>
          <p:cNvSpPr>
            <a:spLocks noGrp="1"/>
          </p:cNvSpPr>
          <p:nvPr>
            <p:ph type="body" sz="quarter" idx="15"/>
          </p:nvPr>
        </p:nvSpPr>
        <p:spPr/>
        <p:txBody>
          <a:bodyPr/>
          <a:lstStyle/>
          <a:p>
            <a:endParaRPr lang="en-DE"/>
          </a:p>
        </p:txBody>
      </p:sp>
      <p:pic>
        <p:nvPicPr>
          <p:cNvPr id="1026" name="Picture 2" descr="Vorhang Kino Theater - Kostenloses Bild auf Pixabay">
            <a:extLst>
              <a:ext uri="{FF2B5EF4-FFF2-40B4-BE49-F238E27FC236}">
                <a16:creationId xmlns:a16="http://schemas.microsoft.com/office/drawing/2014/main" id="{9384F093-52B0-AF47-9A2A-56DCC313CE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75" b="9258"/>
          <a:stretch/>
        </p:blipFill>
        <p:spPr bwMode="auto">
          <a:xfrm>
            <a:off x="-252536" y="990749"/>
            <a:ext cx="9396536" cy="42586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58F845-8D41-F34E-8FC3-17DB4057E492}"/>
              </a:ext>
            </a:extLst>
          </p:cNvPr>
          <p:cNvSpPr txBox="1"/>
          <p:nvPr/>
        </p:nvSpPr>
        <p:spPr>
          <a:xfrm>
            <a:off x="0" y="3585984"/>
            <a:ext cx="8820472" cy="369332"/>
          </a:xfrm>
          <a:prstGeom prst="rect">
            <a:avLst/>
          </a:prstGeom>
          <a:noFill/>
        </p:spPr>
        <p:txBody>
          <a:bodyPr wrap="square" rtlCol="0">
            <a:spAutoFit/>
          </a:bodyPr>
          <a:lstStyle/>
          <a:p>
            <a:pPr algn="ctr"/>
            <a:r>
              <a:rPr lang="en-DE" sz="1800" b="1" dirty="0" err="1">
                <a:solidFill>
                  <a:schemeClr val="bg1"/>
                </a:solidFill>
              </a:rPr>
              <a:t>Mehr über logische Semantik in der Sitzung zu Wahrheitsbedingungen...</a:t>
            </a:r>
          </a:p>
        </p:txBody>
      </p:sp>
    </p:spTree>
    <p:extLst>
      <p:ext uri="{BB962C8B-B14F-4D97-AF65-F5344CB8AC3E}">
        <p14:creationId xmlns:p14="http://schemas.microsoft.com/office/powerpoint/2010/main" val="382593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EF9-97D1-0A43-BDC9-75EE31A3959C}"/>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208836D6-DBE5-CF48-854F-F12FC76795A9}"/>
              </a:ext>
            </a:extLst>
          </p:cNvPr>
          <p:cNvSpPr>
            <a:spLocks noGrp="1"/>
          </p:cNvSpPr>
          <p:nvPr>
            <p:ph type="ftr" sz="quarter" idx="11"/>
          </p:nvPr>
        </p:nvSpPr>
        <p:spPr/>
        <p:txBody>
          <a:bodyPr/>
          <a:lstStyle/>
          <a:p>
            <a:r>
              <a:rPr lang="de-DE" sz="500"/>
              <a:t>By &amp;quot;F. Jullien Genève&amp;quot;, maybe Frank-Henri Jullien (1882–1938) - Indogermanisches Jahrbuch, CC BY-SA 4.0, https://commons.wikimedia.org/w/index.php?curid=89193826</a:t>
            </a:r>
          </a:p>
        </p:txBody>
      </p:sp>
      <p:sp>
        <p:nvSpPr>
          <p:cNvPr id="4" name="Slide Number Placeholder 3">
            <a:extLst>
              <a:ext uri="{FF2B5EF4-FFF2-40B4-BE49-F238E27FC236}">
                <a16:creationId xmlns:a16="http://schemas.microsoft.com/office/drawing/2014/main" id="{6604ED2A-B395-2E4A-97AD-A4DAFF5D8201}"/>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DCA4FF86-9694-CB45-BEDE-A426BC4B6D4D}"/>
              </a:ext>
            </a:extLst>
          </p:cNvPr>
          <p:cNvSpPr>
            <a:spLocks noGrp="1"/>
          </p:cNvSpPr>
          <p:nvPr>
            <p:ph type="body" sz="quarter" idx="14"/>
          </p:nvPr>
        </p:nvSpPr>
        <p:spPr>
          <a:xfrm>
            <a:off x="521550" y="1545752"/>
            <a:ext cx="6426714" cy="3311525"/>
          </a:xfrm>
        </p:spPr>
        <p:txBody>
          <a:bodyPr/>
          <a:lstStyle/>
          <a:p>
            <a:r>
              <a:rPr lang="en-DE" b="1"/>
              <a:t>Strukturalismus: </a:t>
            </a:r>
            <a:r>
              <a:rPr lang="en-DE"/>
              <a:t>geht urpsrünglich zurück auf Ferdinand de Saussure (posthum veröffentlicher </a:t>
            </a:r>
            <a:r>
              <a:rPr lang="en-DE" i="1"/>
              <a:t>Cours de linguistique générale</a:t>
            </a:r>
            <a:r>
              <a:rPr lang="en-DE"/>
              <a:t>)</a:t>
            </a:r>
          </a:p>
          <a:p>
            <a:r>
              <a:rPr lang="en-DE"/>
              <a:t>Idee des sprachlichen </a:t>
            </a:r>
            <a:r>
              <a:rPr lang="en-DE" b="1"/>
              <a:t>Zeichens </a:t>
            </a:r>
            <a:r>
              <a:rPr lang="en-DE"/>
              <a:t>im Zentrum</a:t>
            </a:r>
          </a:p>
          <a:p>
            <a:r>
              <a:rPr lang="en-DE"/>
              <a:t>Form und Bedeutung nur "negativ" bestimmt: "Weder Form noch Bedeutung eines Zeichens können unabhängig, außerhalb des Rahmens eines sprachlichen Systems existieren." (Löbner 2015: 265)</a:t>
            </a:r>
          </a:p>
          <a:p>
            <a:r>
              <a:rPr lang="en-DE"/>
              <a:t>z.B. ist ein Phonem v.a. dadurch bestimmt, wie es sich zu anderen Phonemen einer Sprache verhält</a:t>
            </a:r>
          </a:p>
        </p:txBody>
      </p:sp>
      <p:sp>
        <p:nvSpPr>
          <p:cNvPr id="6" name="Text Placeholder 5">
            <a:extLst>
              <a:ext uri="{FF2B5EF4-FFF2-40B4-BE49-F238E27FC236}">
                <a16:creationId xmlns:a16="http://schemas.microsoft.com/office/drawing/2014/main" id="{F20CD498-EB01-3944-9F5E-37DB1CC771D8}"/>
              </a:ext>
            </a:extLst>
          </p:cNvPr>
          <p:cNvSpPr>
            <a:spLocks noGrp="1"/>
          </p:cNvSpPr>
          <p:nvPr>
            <p:ph type="body" sz="quarter" idx="15"/>
          </p:nvPr>
        </p:nvSpPr>
        <p:spPr/>
        <p:txBody>
          <a:bodyPr/>
          <a:lstStyle/>
          <a:p>
            <a:r>
              <a:rPr lang="en-DE"/>
              <a:t>Wissenschaftsgeschichtliche Einordnung</a:t>
            </a:r>
          </a:p>
        </p:txBody>
      </p:sp>
      <p:pic>
        <p:nvPicPr>
          <p:cNvPr id="1026" name="Picture 2" descr="Ferdinand de Saussure">
            <a:extLst>
              <a:ext uri="{FF2B5EF4-FFF2-40B4-BE49-F238E27FC236}">
                <a16:creationId xmlns:a16="http://schemas.microsoft.com/office/drawing/2014/main" id="{0F99E4A7-D6DD-1A40-BC95-D66691066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19" b="26460"/>
          <a:stretch/>
        </p:blipFill>
        <p:spPr bwMode="auto">
          <a:xfrm>
            <a:off x="7266433" y="1278781"/>
            <a:ext cx="1242195" cy="1317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A7E215-7604-7B4C-836D-968D3D8B027D}"/>
              </a:ext>
            </a:extLst>
          </p:cNvPr>
          <p:cNvSpPr txBox="1"/>
          <p:nvPr/>
        </p:nvSpPr>
        <p:spPr>
          <a:xfrm>
            <a:off x="6948264" y="2629376"/>
            <a:ext cx="1800200" cy="715965"/>
          </a:xfrm>
          <a:prstGeom prst="rect">
            <a:avLst/>
          </a:prstGeom>
          <a:noFill/>
        </p:spPr>
        <p:txBody>
          <a:bodyPr wrap="square" rtlCol="0">
            <a:spAutoFit/>
          </a:bodyPr>
          <a:lstStyle/>
          <a:p>
            <a:pPr algn="ctr"/>
            <a:r>
              <a:rPr lang="en-DE" dirty="0" err="1"/>
              <a:t>Ferdinand de Saussure </a:t>
            </a:r>
            <a:br>
              <a:rPr lang="en-DE" dirty="0" err="1"/>
            </a:br>
            <a:r>
              <a:rPr lang="en-DE" dirty="0" err="1"/>
              <a:t>(1857– 1913)</a:t>
            </a:r>
          </a:p>
        </p:txBody>
      </p:sp>
      <p:pic>
        <p:nvPicPr>
          <p:cNvPr id="16" name="Picture 15">
            <a:extLst>
              <a:ext uri="{FF2B5EF4-FFF2-40B4-BE49-F238E27FC236}">
                <a16:creationId xmlns:a16="http://schemas.microsoft.com/office/drawing/2014/main" id="{081B1849-CC74-A446-828D-ED7D504C1628}"/>
              </a:ext>
            </a:extLst>
          </p:cNvPr>
          <p:cNvPicPr>
            <a:picLocks noChangeAspect="1"/>
          </p:cNvPicPr>
          <p:nvPr/>
        </p:nvPicPr>
        <p:blipFill>
          <a:blip r:embed="rId3"/>
          <a:stretch>
            <a:fillRect/>
          </a:stretch>
        </p:blipFill>
        <p:spPr>
          <a:xfrm>
            <a:off x="7318646" y="3515610"/>
            <a:ext cx="1059436" cy="1309354"/>
          </a:xfrm>
          <a:prstGeom prst="rect">
            <a:avLst/>
          </a:prstGeom>
        </p:spPr>
      </p:pic>
    </p:spTree>
    <p:extLst>
      <p:ext uri="{BB962C8B-B14F-4D97-AF65-F5344CB8AC3E}">
        <p14:creationId xmlns:p14="http://schemas.microsoft.com/office/powerpoint/2010/main" val="407488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EF9-97D1-0A43-BDC9-75EE31A3959C}"/>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208836D6-DBE5-CF48-854F-F12FC76795A9}"/>
              </a:ext>
            </a:extLst>
          </p:cNvPr>
          <p:cNvSpPr>
            <a:spLocks noGrp="1"/>
          </p:cNvSpPr>
          <p:nvPr>
            <p:ph type="ftr" sz="quarter" idx="11"/>
          </p:nvPr>
        </p:nvSpPr>
        <p:spPr/>
        <p:txBody>
          <a:bodyPr/>
          <a:lstStyle/>
          <a:p>
            <a:r>
              <a:rPr lang="de-DE" sz="500"/>
              <a:t>By &amp;quot;F. Jullien Genève&amp;quot;, maybe Frank-Henri Jullien (1882–1938) - Indogermanisches Jahrbuch, CC BY-SA 4.0, https://commons.wikimedia.org/w/index.php?curid=89193826</a:t>
            </a:r>
          </a:p>
        </p:txBody>
      </p:sp>
      <p:sp>
        <p:nvSpPr>
          <p:cNvPr id="4" name="Slide Number Placeholder 3">
            <a:extLst>
              <a:ext uri="{FF2B5EF4-FFF2-40B4-BE49-F238E27FC236}">
                <a16:creationId xmlns:a16="http://schemas.microsoft.com/office/drawing/2014/main" id="{6604ED2A-B395-2E4A-97AD-A4DAFF5D8201}"/>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DCA4FF86-9694-CB45-BEDE-A426BC4B6D4D}"/>
              </a:ext>
            </a:extLst>
          </p:cNvPr>
          <p:cNvSpPr>
            <a:spLocks noGrp="1"/>
          </p:cNvSpPr>
          <p:nvPr>
            <p:ph type="body" sz="quarter" idx="14"/>
          </p:nvPr>
        </p:nvSpPr>
        <p:spPr>
          <a:xfrm>
            <a:off x="521550" y="1545752"/>
            <a:ext cx="6426714" cy="3311525"/>
          </a:xfrm>
        </p:spPr>
        <p:txBody>
          <a:bodyPr/>
          <a:lstStyle/>
          <a:p>
            <a:r>
              <a:rPr lang="en-DE"/>
              <a:t>strukturalistischer Ansatz v.a. in der </a:t>
            </a:r>
            <a:r>
              <a:rPr lang="en-DE" b="1"/>
              <a:t>Phonologie </a:t>
            </a:r>
            <a:r>
              <a:rPr lang="en-DE"/>
              <a:t>fruchtbar</a:t>
            </a:r>
          </a:p>
          <a:p>
            <a:pPr lvl="1"/>
            <a:r>
              <a:rPr lang="en-DE"/>
              <a:t>Phoneme werden durch distinktive Merkmale wie Artikulationsart und Artikulationsort herausgearbeitet</a:t>
            </a:r>
          </a:p>
          <a:p>
            <a:r>
              <a:rPr lang="en-DE"/>
              <a:t>Merkmalsansatz wird auf andere Bereiche, etwa die Semantik, übertragen</a:t>
            </a:r>
          </a:p>
          <a:p>
            <a:r>
              <a:rPr lang="en-DE"/>
              <a:t>Grundidee: Die Bedeutung eines Lexems ist die Summe der Unterschiede zu den anderen Lexemen (vgl. Löbner 2015: 275)</a:t>
            </a:r>
          </a:p>
          <a:p>
            <a:endParaRPr lang="en-DE"/>
          </a:p>
        </p:txBody>
      </p:sp>
      <p:sp>
        <p:nvSpPr>
          <p:cNvPr id="6" name="Text Placeholder 5">
            <a:extLst>
              <a:ext uri="{FF2B5EF4-FFF2-40B4-BE49-F238E27FC236}">
                <a16:creationId xmlns:a16="http://schemas.microsoft.com/office/drawing/2014/main" id="{F20CD498-EB01-3944-9F5E-37DB1CC771D8}"/>
              </a:ext>
            </a:extLst>
          </p:cNvPr>
          <p:cNvSpPr>
            <a:spLocks noGrp="1"/>
          </p:cNvSpPr>
          <p:nvPr>
            <p:ph type="body" sz="quarter" idx="15"/>
          </p:nvPr>
        </p:nvSpPr>
        <p:spPr/>
        <p:txBody>
          <a:bodyPr/>
          <a:lstStyle/>
          <a:p>
            <a:r>
              <a:rPr lang="en-DE"/>
              <a:t>Wissenschaftsgeschichtliche Einordnung</a:t>
            </a:r>
          </a:p>
        </p:txBody>
      </p:sp>
      <p:pic>
        <p:nvPicPr>
          <p:cNvPr id="1026" name="Picture 2" descr="Ferdinand de Saussure">
            <a:extLst>
              <a:ext uri="{FF2B5EF4-FFF2-40B4-BE49-F238E27FC236}">
                <a16:creationId xmlns:a16="http://schemas.microsoft.com/office/drawing/2014/main" id="{0F99E4A7-D6DD-1A40-BC95-D66691066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19" b="26460"/>
          <a:stretch/>
        </p:blipFill>
        <p:spPr bwMode="auto">
          <a:xfrm>
            <a:off x="7266433" y="1278781"/>
            <a:ext cx="1242195" cy="13173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A7E215-7604-7B4C-836D-968D3D8B027D}"/>
              </a:ext>
            </a:extLst>
          </p:cNvPr>
          <p:cNvSpPr txBox="1"/>
          <p:nvPr/>
        </p:nvSpPr>
        <p:spPr>
          <a:xfrm>
            <a:off x="6948264" y="2629376"/>
            <a:ext cx="1800200" cy="715965"/>
          </a:xfrm>
          <a:prstGeom prst="rect">
            <a:avLst/>
          </a:prstGeom>
          <a:noFill/>
        </p:spPr>
        <p:txBody>
          <a:bodyPr wrap="square" rtlCol="0">
            <a:spAutoFit/>
          </a:bodyPr>
          <a:lstStyle/>
          <a:p>
            <a:pPr algn="ctr"/>
            <a:r>
              <a:rPr lang="en-DE" dirty="0" err="1"/>
              <a:t>Ferdinand de Saussure </a:t>
            </a:r>
            <a:br>
              <a:rPr lang="en-DE" dirty="0" err="1"/>
            </a:br>
            <a:r>
              <a:rPr lang="en-DE" dirty="0" err="1"/>
              <a:t>(1857– 1913)</a:t>
            </a:r>
          </a:p>
        </p:txBody>
      </p:sp>
      <p:pic>
        <p:nvPicPr>
          <p:cNvPr id="16" name="Picture 15">
            <a:extLst>
              <a:ext uri="{FF2B5EF4-FFF2-40B4-BE49-F238E27FC236}">
                <a16:creationId xmlns:a16="http://schemas.microsoft.com/office/drawing/2014/main" id="{081B1849-CC74-A446-828D-ED7D504C1628}"/>
              </a:ext>
            </a:extLst>
          </p:cNvPr>
          <p:cNvPicPr>
            <a:picLocks noChangeAspect="1"/>
          </p:cNvPicPr>
          <p:nvPr/>
        </p:nvPicPr>
        <p:blipFill>
          <a:blip r:embed="rId4"/>
          <a:stretch>
            <a:fillRect/>
          </a:stretch>
        </p:blipFill>
        <p:spPr>
          <a:xfrm>
            <a:off x="7318646" y="3515610"/>
            <a:ext cx="1059436" cy="1309354"/>
          </a:xfrm>
          <a:prstGeom prst="rect">
            <a:avLst/>
          </a:prstGeom>
        </p:spPr>
      </p:pic>
    </p:spTree>
    <p:extLst>
      <p:ext uri="{BB962C8B-B14F-4D97-AF65-F5344CB8AC3E}">
        <p14:creationId xmlns:p14="http://schemas.microsoft.com/office/powerpoint/2010/main" val="294872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6278-B16A-0244-9114-6BCE29EA11C6}"/>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4844A5A4-1C1D-3C4F-9418-4D608CA7B297}"/>
              </a:ext>
            </a:extLst>
          </p:cNvPr>
          <p:cNvSpPr>
            <a:spLocks noGrp="1"/>
          </p:cNvSpPr>
          <p:nvPr>
            <p:ph type="ftr" sz="quarter" idx="11"/>
          </p:nvPr>
        </p:nvSpPr>
        <p:spPr/>
        <p:txBody>
          <a:bodyPr/>
          <a:lstStyle/>
          <a:p>
            <a:r>
              <a:rPr lang="de-DE"/>
              <a:t>(Busse 2009: 45)</a:t>
            </a:r>
          </a:p>
        </p:txBody>
      </p:sp>
      <p:sp>
        <p:nvSpPr>
          <p:cNvPr id="4" name="Slide Number Placeholder 3">
            <a:extLst>
              <a:ext uri="{FF2B5EF4-FFF2-40B4-BE49-F238E27FC236}">
                <a16:creationId xmlns:a16="http://schemas.microsoft.com/office/drawing/2014/main" id="{5E5DC99F-77D0-044A-B380-95C2BC5B5D70}"/>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7156A04B-5DFB-8748-B957-8E06C344D108}"/>
              </a:ext>
            </a:extLst>
          </p:cNvPr>
          <p:cNvSpPr>
            <a:spLocks noGrp="1"/>
          </p:cNvSpPr>
          <p:nvPr>
            <p:ph type="body" sz="quarter" idx="14"/>
          </p:nvPr>
        </p:nvSpPr>
        <p:spPr/>
        <p:txBody>
          <a:bodyPr/>
          <a:lstStyle/>
          <a:p>
            <a:r>
              <a:rPr lang="en-DE"/>
              <a:t>Theorie der "doppelten Gliederung" des sprachlichen Zeichens (A. Martinet): Ausdrucks- und Inhaltsseite eines Wortes sind in sich gegliedert.</a:t>
            </a:r>
          </a:p>
          <a:p>
            <a:r>
              <a:rPr lang="en-DE"/>
              <a:t>Analysierbarkeitspostulat (L. Hjelmslev): Die Bedeutungen sprachlicher Zeichen sind in kleinere Bestandteile zerlegbar.</a:t>
            </a:r>
          </a:p>
          <a:p>
            <a:r>
              <a:rPr lang="en-DE"/>
              <a:t>These der vollständigen Beschreibbarkeit (Exhaustivitätsprinzip): Eine merkmalssemantische Zerlegung ist restfrei (exhaustiv) möglich.</a:t>
            </a:r>
          </a:p>
          <a:p>
            <a:r>
              <a:rPr lang="en-DE"/>
              <a:t>Die Bedeutung eines Wortes ist eine Art "strukturelles Minisystem": Eine Struktur aus begrifflichen inhaltselementen und den Relationen zwischen diesen.</a:t>
            </a:r>
          </a:p>
        </p:txBody>
      </p:sp>
      <p:sp>
        <p:nvSpPr>
          <p:cNvPr id="6" name="Text Placeholder 5">
            <a:extLst>
              <a:ext uri="{FF2B5EF4-FFF2-40B4-BE49-F238E27FC236}">
                <a16:creationId xmlns:a16="http://schemas.microsoft.com/office/drawing/2014/main" id="{29E7BCBA-35F7-864B-A024-C14865E95780}"/>
              </a:ext>
            </a:extLst>
          </p:cNvPr>
          <p:cNvSpPr>
            <a:spLocks noGrp="1"/>
          </p:cNvSpPr>
          <p:nvPr>
            <p:ph type="body" sz="quarter" idx="15"/>
          </p:nvPr>
        </p:nvSpPr>
        <p:spPr/>
        <p:txBody>
          <a:bodyPr/>
          <a:lstStyle/>
          <a:p>
            <a:r>
              <a:rPr lang="en-DE"/>
              <a:t>Grundannahmen der Merkmalssemantik </a:t>
            </a:r>
            <a:r>
              <a:rPr lang="en-DE" sz="1800"/>
              <a:t>(aus Busse 2009: 45)</a:t>
            </a:r>
            <a:endParaRPr lang="en-DE"/>
          </a:p>
        </p:txBody>
      </p:sp>
    </p:spTree>
    <p:extLst>
      <p:ext uri="{BB962C8B-B14F-4D97-AF65-F5344CB8AC3E}">
        <p14:creationId xmlns:p14="http://schemas.microsoft.com/office/powerpoint/2010/main" val="365485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67-7B28-6347-B5AB-2D4CB8E20000}"/>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95EC4E09-1E8D-E44B-B103-7FAC2C23E7B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F345B9-0213-274E-85E2-E0A4C8D24AC6}"/>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A73E4A3A-E308-B54A-A9EE-3A761349EDFE}"/>
              </a:ext>
            </a:extLst>
          </p:cNvPr>
          <p:cNvSpPr>
            <a:spLocks noGrp="1"/>
          </p:cNvSpPr>
          <p:nvPr>
            <p:ph type="body" sz="quarter" idx="14"/>
          </p:nvPr>
        </p:nvSpPr>
        <p:spPr/>
        <p:txBody>
          <a:bodyPr/>
          <a:lstStyle/>
          <a:p>
            <a:r>
              <a:rPr lang="en-DE"/>
              <a:t>Vorstellungstheorie der Semantik</a:t>
            </a:r>
          </a:p>
          <a:p>
            <a:r>
              <a:rPr lang="en-DE"/>
              <a:t>Logische Semantik</a:t>
            </a:r>
          </a:p>
          <a:p>
            <a:r>
              <a:rPr lang="en-DE"/>
              <a:t>Merkmals-/Komponentialsemantik</a:t>
            </a:r>
          </a:p>
          <a:p>
            <a:r>
              <a:rPr lang="en-DE"/>
              <a:t>Prototypensemantik</a:t>
            </a:r>
          </a:p>
        </p:txBody>
      </p:sp>
      <p:sp>
        <p:nvSpPr>
          <p:cNvPr id="6" name="Text Placeholder 5">
            <a:extLst>
              <a:ext uri="{FF2B5EF4-FFF2-40B4-BE49-F238E27FC236}">
                <a16:creationId xmlns:a16="http://schemas.microsoft.com/office/drawing/2014/main" id="{5B8FB677-923F-9B4A-BA7A-E77910C0592D}"/>
              </a:ext>
            </a:extLst>
          </p:cNvPr>
          <p:cNvSpPr>
            <a:spLocks noGrp="1"/>
          </p:cNvSpPr>
          <p:nvPr>
            <p:ph type="body" sz="quarter" idx="15"/>
          </p:nvPr>
        </p:nvSpPr>
        <p:spPr/>
        <p:txBody>
          <a:bodyPr/>
          <a:lstStyle/>
          <a:p>
            <a:r>
              <a:rPr lang="en-DE"/>
              <a:t>Eine kleine Auswahl aus vielen Bedeutungstheorien</a:t>
            </a:r>
          </a:p>
        </p:txBody>
      </p:sp>
    </p:spTree>
    <p:extLst>
      <p:ext uri="{BB962C8B-B14F-4D97-AF65-F5344CB8AC3E}">
        <p14:creationId xmlns:p14="http://schemas.microsoft.com/office/powerpoint/2010/main" val="59767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42B3-9C52-A347-8C99-8D0298791F4A}"/>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93977B9F-6A5F-584A-A4B0-DE1A20B5E67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CE15493-823C-AE40-9F7D-B9AFC71C90B7}"/>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768B9749-777A-0847-B715-B5703C97D1CC}"/>
              </a:ext>
            </a:extLst>
          </p:cNvPr>
          <p:cNvSpPr>
            <a:spLocks noGrp="1"/>
          </p:cNvSpPr>
          <p:nvPr>
            <p:ph type="body" sz="quarter" idx="14"/>
          </p:nvPr>
        </p:nvSpPr>
        <p:spPr>
          <a:xfrm>
            <a:off x="521550" y="1545752"/>
            <a:ext cx="7938882" cy="3311525"/>
          </a:xfrm>
        </p:spPr>
        <p:txBody>
          <a:bodyPr/>
          <a:lstStyle/>
          <a:p>
            <a:r>
              <a:rPr lang="en-DE"/>
              <a:t>Merkmale sollen </a:t>
            </a:r>
            <a:r>
              <a:rPr lang="en-DE" b="1"/>
              <a:t>elementar</a:t>
            </a:r>
            <a:r>
              <a:rPr lang="en-DE"/>
              <a:t>, d.h. nicht weiter </a:t>
            </a:r>
            <a:br>
              <a:rPr lang="en-DE"/>
            </a:br>
            <a:r>
              <a:rPr lang="en-DE"/>
              <a:t>zerlegbar, sein.</a:t>
            </a:r>
          </a:p>
          <a:p>
            <a:endParaRPr lang="en-DE"/>
          </a:p>
          <a:p>
            <a:r>
              <a:rPr lang="en-DE"/>
              <a:t>Merkmale sollen </a:t>
            </a:r>
            <a:r>
              <a:rPr lang="en-DE" b="1"/>
              <a:t>generell </a:t>
            </a:r>
            <a:r>
              <a:rPr lang="en-DE"/>
              <a:t>sein.</a:t>
            </a:r>
          </a:p>
          <a:p>
            <a:endParaRPr lang="en-DE"/>
          </a:p>
          <a:p>
            <a:r>
              <a:rPr lang="en-DE"/>
              <a:t>Merkmale müssen </a:t>
            </a:r>
            <a:r>
              <a:rPr lang="en-DE" b="1"/>
              <a:t>sprachlich motiviert </a:t>
            </a:r>
            <a:r>
              <a:rPr lang="en-DE"/>
              <a:t>sein.</a:t>
            </a:r>
          </a:p>
          <a:p>
            <a:endParaRPr lang="en-DE"/>
          </a:p>
          <a:p>
            <a:endParaRPr lang="en-DE"/>
          </a:p>
          <a:p>
            <a:pPr marL="0" indent="0">
              <a:buNone/>
            </a:pPr>
            <a:r>
              <a:rPr lang="en-DE"/>
              <a:t>Die genannten Anforderungen sind natürlich Ideale und nicht vollständig umsetzbar.</a:t>
            </a:r>
          </a:p>
          <a:p>
            <a:pPr marL="0" indent="0">
              <a:buNone/>
            </a:pPr>
            <a:endParaRPr lang="en-DE"/>
          </a:p>
        </p:txBody>
      </p:sp>
      <p:sp>
        <p:nvSpPr>
          <p:cNvPr id="6" name="Text Placeholder 5">
            <a:extLst>
              <a:ext uri="{FF2B5EF4-FFF2-40B4-BE49-F238E27FC236}">
                <a16:creationId xmlns:a16="http://schemas.microsoft.com/office/drawing/2014/main" id="{AEBEED4F-7473-6A4A-954F-A9B7B9DF8CE4}"/>
              </a:ext>
            </a:extLst>
          </p:cNvPr>
          <p:cNvSpPr>
            <a:spLocks noGrp="1"/>
          </p:cNvSpPr>
          <p:nvPr>
            <p:ph type="body" sz="quarter" idx="15"/>
          </p:nvPr>
        </p:nvSpPr>
        <p:spPr/>
        <p:txBody>
          <a:bodyPr/>
          <a:lstStyle/>
          <a:p>
            <a:r>
              <a:rPr lang="en-DE"/>
              <a:t>Anforderuzngen an Merkmale</a:t>
            </a:r>
          </a:p>
        </p:txBody>
      </p:sp>
      <p:pic>
        <p:nvPicPr>
          <p:cNvPr id="3074" name="Picture 2" descr="Atom, Logo, Science">
            <a:extLst>
              <a:ext uri="{FF2B5EF4-FFF2-40B4-BE49-F238E27FC236}">
                <a16:creationId xmlns:a16="http://schemas.microsoft.com/office/drawing/2014/main" id="{9C551D1E-217E-5D49-89C5-67AEA236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616" y="1412634"/>
            <a:ext cx="720752" cy="8056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wiss Army Knife, Pocket Knife, Blade, Stainless, Swiss">
            <a:extLst>
              <a:ext uri="{FF2B5EF4-FFF2-40B4-BE49-F238E27FC236}">
                <a16:creationId xmlns:a16="http://schemas.microsoft.com/office/drawing/2014/main" id="{98A66578-AB0C-7746-8781-5FE321122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888" y="2190121"/>
            <a:ext cx="1316167" cy="10406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mments, Discussion, Esperanto, Languages">
            <a:extLst>
              <a:ext uri="{FF2B5EF4-FFF2-40B4-BE49-F238E27FC236}">
                <a16:creationId xmlns:a16="http://schemas.microsoft.com/office/drawing/2014/main" id="{E830E5DC-8E2E-0846-9FA3-2090FC122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362" y="3107091"/>
            <a:ext cx="1055260" cy="106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F577-B7E8-6940-8E4F-DF3F3A3E9EDA}"/>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D28380C-3464-D647-9AFF-7E789E47079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6AD8372-69A2-F748-B97F-C8BD57CF12F0}"/>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7FA7AB6C-1037-0A43-A3A3-2FBAA5D6A25D}"/>
              </a:ext>
            </a:extLst>
          </p:cNvPr>
          <p:cNvSpPr>
            <a:spLocks noGrp="1"/>
          </p:cNvSpPr>
          <p:nvPr>
            <p:ph type="body" sz="quarter" idx="14"/>
          </p:nvPr>
        </p:nvSpPr>
        <p:spPr/>
        <p:txBody>
          <a:bodyPr/>
          <a:lstStyle/>
          <a:p>
            <a:r>
              <a:rPr lang="en-DE"/>
              <a:t>Merkmale sind </a:t>
            </a:r>
            <a:r>
              <a:rPr lang="en-DE" b="1"/>
              <a:t>binär </a:t>
            </a:r>
            <a:r>
              <a:rPr lang="en-DE"/>
              <a:t>(zutreffend/unzutreffend) und werden dementsprechend mit ± notiert, z.B. [±SÄUGETIER], [±ERWACHSEN] etc.</a:t>
            </a:r>
          </a:p>
          <a:p>
            <a:r>
              <a:rPr lang="en-DE"/>
              <a:t>Beispiele: </a:t>
            </a:r>
          </a:p>
          <a:p>
            <a:pPr lvl="1"/>
            <a:r>
              <a:rPr lang="en-DE" i="1"/>
              <a:t>Kind </a:t>
            </a:r>
            <a:r>
              <a:rPr lang="en-DE"/>
              <a:t>[+MENSCH], [-ERWACHSEN] </a:t>
            </a:r>
          </a:p>
          <a:p>
            <a:pPr lvl="1"/>
            <a:endParaRPr lang="en-DE"/>
          </a:p>
          <a:p>
            <a:endParaRPr lang="en-DE"/>
          </a:p>
        </p:txBody>
      </p:sp>
      <p:sp>
        <p:nvSpPr>
          <p:cNvPr id="6" name="Text Placeholder 5">
            <a:extLst>
              <a:ext uri="{FF2B5EF4-FFF2-40B4-BE49-F238E27FC236}">
                <a16:creationId xmlns:a16="http://schemas.microsoft.com/office/drawing/2014/main" id="{CDE60D67-74E8-E949-BD84-321BF1482361}"/>
              </a:ext>
            </a:extLst>
          </p:cNvPr>
          <p:cNvSpPr>
            <a:spLocks noGrp="1"/>
          </p:cNvSpPr>
          <p:nvPr>
            <p:ph type="body" sz="quarter" idx="15"/>
          </p:nvPr>
        </p:nvSpPr>
        <p:spPr/>
        <p:txBody>
          <a:bodyPr/>
          <a:lstStyle/>
          <a:p>
            <a:r>
              <a:rPr lang="en-DE"/>
              <a:t>Anwendungsbeispiel</a:t>
            </a:r>
          </a:p>
        </p:txBody>
      </p:sp>
    </p:spTree>
    <p:extLst>
      <p:ext uri="{BB962C8B-B14F-4D97-AF65-F5344CB8AC3E}">
        <p14:creationId xmlns:p14="http://schemas.microsoft.com/office/powerpoint/2010/main" val="37321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3FC3-BD92-A042-B3AC-F22173A23EE0}"/>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F379888C-6865-AE49-BD0A-99408996279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424CE58-A575-734A-B9C9-7E8EE67F4B99}"/>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6DF9BA85-FE09-B248-BC3F-FB9885745521}"/>
              </a:ext>
            </a:extLst>
          </p:cNvPr>
          <p:cNvSpPr>
            <a:spLocks noGrp="1"/>
          </p:cNvSpPr>
          <p:nvPr>
            <p:ph type="body" sz="quarter" idx="14"/>
          </p:nvPr>
        </p:nvSpPr>
        <p:spPr/>
        <p:txBody>
          <a:bodyPr/>
          <a:lstStyle/>
          <a:p>
            <a:pPr marL="0" indent="0">
              <a:buNone/>
            </a:pPr>
            <a:r>
              <a:rPr lang="en-DE"/>
              <a:t>Jetzt sind Sie dran!</a:t>
            </a:r>
          </a:p>
          <a:p>
            <a:pPr marL="0" indent="0">
              <a:buNone/>
            </a:pPr>
            <a:endParaRPr lang="en-DE"/>
          </a:p>
          <a:p>
            <a:pPr marL="0" indent="0" algn="ctr">
              <a:buNone/>
            </a:pPr>
            <a:r>
              <a:rPr lang="en-DE"/>
              <a:t>Bitte gehen Sie auf </a:t>
            </a:r>
            <a:r>
              <a:rPr lang="en-GB">
                <a:hlinkClick r:id="rId2"/>
              </a:rPr>
              <a:t>https://pingo.coactum.de/763033</a:t>
            </a:r>
            <a:endParaRPr lang="en-DE"/>
          </a:p>
        </p:txBody>
      </p:sp>
      <p:sp>
        <p:nvSpPr>
          <p:cNvPr id="6" name="Text Placeholder 5">
            <a:extLst>
              <a:ext uri="{FF2B5EF4-FFF2-40B4-BE49-F238E27FC236}">
                <a16:creationId xmlns:a16="http://schemas.microsoft.com/office/drawing/2014/main" id="{54B36BF0-7FE5-6047-945D-9AC78773A9CE}"/>
              </a:ext>
            </a:extLst>
          </p:cNvPr>
          <p:cNvSpPr>
            <a:spLocks noGrp="1"/>
          </p:cNvSpPr>
          <p:nvPr>
            <p:ph type="body" sz="quarter" idx="15"/>
          </p:nvPr>
        </p:nvSpPr>
        <p:spPr/>
        <p:txBody>
          <a:bodyPr/>
          <a:lstStyle/>
          <a:p>
            <a:r>
              <a:rPr lang="en-DE"/>
              <a:t>Anwendungsbeispiel</a:t>
            </a:r>
          </a:p>
        </p:txBody>
      </p:sp>
      <p:pic>
        <p:nvPicPr>
          <p:cNvPr id="4098" name="Picture 2" descr="QR Code für Pingo">
            <a:extLst>
              <a:ext uri="{FF2B5EF4-FFF2-40B4-BE49-F238E27FC236}">
                <a16:creationId xmlns:a16="http://schemas.microsoft.com/office/drawing/2014/main" id="{E2914571-5E8A-2D4B-8531-075598769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532" y="0"/>
            <a:ext cx="1831782" cy="18317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C6728E-301D-F140-A15C-B6AC0F18AC7B}"/>
              </a:ext>
            </a:extLst>
          </p:cNvPr>
          <p:cNvPicPr>
            <a:picLocks noChangeAspect="1"/>
          </p:cNvPicPr>
          <p:nvPr/>
        </p:nvPicPr>
        <p:blipFill>
          <a:blip r:embed="rId4"/>
          <a:stretch>
            <a:fillRect/>
          </a:stretch>
        </p:blipFill>
        <p:spPr>
          <a:xfrm>
            <a:off x="-15686" y="2958386"/>
            <a:ext cx="9144000" cy="1760220"/>
          </a:xfrm>
          <a:prstGeom prst="rect">
            <a:avLst/>
          </a:prstGeom>
        </p:spPr>
      </p:pic>
      <p:sp>
        <p:nvSpPr>
          <p:cNvPr id="9" name="Left Arrow 8">
            <a:extLst>
              <a:ext uri="{FF2B5EF4-FFF2-40B4-BE49-F238E27FC236}">
                <a16:creationId xmlns:a16="http://schemas.microsoft.com/office/drawing/2014/main" id="{D8F1904B-267A-9942-AB86-F77DF06E4069}"/>
              </a:ext>
            </a:extLst>
          </p:cNvPr>
          <p:cNvSpPr/>
          <p:nvPr/>
        </p:nvSpPr>
        <p:spPr>
          <a:xfrm>
            <a:off x="1187624" y="4211878"/>
            <a:ext cx="1296144" cy="57606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0D47F3F6-3F9F-204A-A613-484BADC846E1}"/>
              </a:ext>
            </a:extLst>
          </p:cNvPr>
          <p:cNvSpPr txBox="1"/>
          <p:nvPr/>
        </p:nvSpPr>
        <p:spPr>
          <a:xfrm>
            <a:off x="2517440" y="4347380"/>
            <a:ext cx="4032448" cy="300210"/>
          </a:xfrm>
          <a:prstGeom prst="rect">
            <a:avLst/>
          </a:prstGeom>
          <a:noFill/>
        </p:spPr>
        <p:txBody>
          <a:bodyPr wrap="square" rtlCol="0">
            <a:spAutoFit/>
          </a:bodyPr>
          <a:lstStyle/>
          <a:p>
            <a:pPr algn="l"/>
            <a:r>
              <a:rPr lang="en-DE" dirty="0" err="1"/>
              <a:t>neues Wort hinzufügen</a:t>
            </a:r>
          </a:p>
        </p:txBody>
      </p:sp>
      <p:sp>
        <p:nvSpPr>
          <p:cNvPr id="12" name="Left Arrow 11">
            <a:extLst>
              <a:ext uri="{FF2B5EF4-FFF2-40B4-BE49-F238E27FC236}">
                <a16:creationId xmlns:a16="http://schemas.microsoft.com/office/drawing/2014/main" id="{833AD0E5-655A-7847-909A-D14DBAEA88EB}"/>
              </a:ext>
            </a:extLst>
          </p:cNvPr>
          <p:cNvSpPr/>
          <p:nvPr/>
        </p:nvSpPr>
        <p:spPr>
          <a:xfrm>
            <a:off x="2882144" y="3799061"/>
            <a:ext cx="1296144" cy="57606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022A46CE-2007-E947-AEB0-3FAF0F352A1C}"/>
              </a:ext>
            </a:extLst>
          </p:cNvPr>
          <p:cNvSpPr txBox="1"/>
          <p:nvPr/>
        </p:nvSpPr>
        <p:spPr>
          <a:xfrm>
            <a:off x="4211960" y="3934563"/>
            <a:ext cx="4032448" cy="300210"/>
          </a:xfrm>
          <a:prstGeom prst="rect">
            <a:avLst/>
          </a:prstGeom>
          <a:noFill/>
        </p:spPr>
        <p:txBody>
          <a:bodyPr wrap="square" rtlCol="0">
            <a:spAutoFit/>
          </a:bodyPr>
          <a:lstStyle/>
          <a:p>
            <a:pPr algn="l"/>
            <a:r>
              <a:rPr lang="en-DE" dirty="0" err="1"/>
              <a:t>bitte nur ein Wort pro Zeile</a:t>
            </a:r>
          </a:p>
        </p:txBody>
      </p:sp>
    </p:spTree>
    <p:extLst>
      <p:ext uri="{BB962C8B-B14F-4D97-AF65-F5344CB8AC3E}">
        <p14:creationId xmlns:p14="http://schemas.microsoft.com/office/powerpoint/2010/main" val="212993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37FB-2AA2-D842-809B-5122783FD1F4}"/>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EB4659C7-CF09-D04A-8E68-C8A43A26F0BE}"/>
              </a:ext>
            </a:extLst>
          </p:cNvPr>
          <p:cNvSpPr>
            <a:spLocks noGrp="1"/>
          </p:cNvSpPr>
          <p:nvPr>
            <p:ph type="ftr" sz="quarter" idx="11"/>
          </p:nvPr>
        </p:nvSpPr>
        <p:spPr/>
        <p:txBody>
          <a:bodyPr/>
          <a:lstStyle/>
          <a:p>
            <a:r>
              <a:rPr lang="de-DE"/>
              <a:t>(modifiziert nach Busse 2009: 44)</a:t>
            </a:r>
          </a:p>
        </p:txBody>
      </p:sp>
      <p:sp>
        <p:nvSpPr>
          <p:cNvPr id="4" name="Slide Number Placeholder 3">
            <a:extLst>
              <a:ext uri="{FF2B5EF4-FFF2-40B4-BE49-F238E27FC236}">
                <a16:creationId xmlns:a16="http://schemas.microsoft.com/office/drawing/2014/main" id="{B7494FCD-2127-8A4F-9CA3-597FDBFF34EB}"/>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149D02E2-2B63-8B40-BAAB-96096F420B13}"/>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4643148F-0A51-8C4A-98CD-66E1D7892430}"/>
              </a:ext>
            </a:extLst>
          </p:cNvPr>
          <p:cNvSpPr>
            <a:spLocks noGrp="1"/>
          </p:cNvSpPr>
          <p:nvPr>
            <p:ph type="body" sz="quarter" idx="15"/>
          </p:nvPr>
        </p:nvSpPr>
        <p:spPr/>
        <p:txBody>
          <a:bodyPr/>
          <a:lstStyle/>
          <a:p>
            <a:r>
              <a:rPr lang="en-DE"/>
              <a:t>Beispiel einer Merkmalsmatrix</a:t>
            </a:r>
          </a:p>
        </p:txBody>
      </p:sp>
      <p:graphicFrame>
        <p:nvGraphicFramePr>
          <p:cNvPr id="7" name="Table 7">
            <a:extLst>
              <a:ext uri="{FF2B5EF4-FFF2-40B4-BE49-F238E27FC236}">
                <a16:creationId xmlns:a16="http://schemas.microsoft.com/office/drawing/2014/main" id="{EDEFC52D-8C68-F74D-8FB3-C8537539B5E7}"/>
              </a:ext>
            </a:extLst>
          </p:cNvPr>
          <p:cNvGraphicFramePr>
            <a:graphicFrameLocks noGrp="1"/>
          </p:cNvGraphicFramePr>
          <p:nvPr>
            <p:extLst>
              <p:ext uri="{D42A27DB-BD31-4B8C-83A1-F6EECF244321}">
                <p14:modId xmlns:p14="http://schemas.microsoft.com/office/powerpoint/2010/main" val="1152090248"/>
              </p:ext>
            </p:extLst>
          </p:nvPr>
        </p:nvGraphicFramePr>
        <p:xfrm>
          <a:off x="386535" y="1711470"/>
          <a:ext cx="8370930" cy="2595880"/>
        </p:xfrm>
        <a:graphic>
          <a:graphicData uri="http://schemas.openxmlformats.org/drawingml/2006/table">
            <a:tbl>
              <a:tblPr firstRow="1" bandRow="1">
                <a:tableStyleId>{5C22544A-7EE6-4342-B048-85BDC9FD1C3A}</a:tableStyleId>
              </a:tblPr>
              <a:tblGrid>
                <a:gridCol w="1462794">
                  <a:extLst>
                    <a:ext uri="{9D8B030D-6E8A-4147-A177-3AD203B41FA5}">
                      <a16:colId xmlns:a16="http://schemas.microsoft.com/office/drawing/2014/main" val="2578386315"/>
                    </a:ext>
                  </a:extLst>
                </a:gridCol>
                <a:gridCol w="1327516">
                  <a:extLst>
                    <a:ext uri="{9D8B030D-6E8A-4147-A177-3AD203B41FA5}">
                      <a16:colId xmlns:a16="http://schemas.microsoft.com/office/drawing/2014/main" val="2914227552"/>
                    </a:ext>
                  </a:extLst>
                </a:gridCol>
                <a:gridCol w="1395155">
                  <a:extLst>
                    <a:ext uri="{9D8B030D-6E8A-4147-A177-3AD203B41FA5}">
                      <a16:colId xmlns:a16="http://schemas.microsoft.com/office/drawing/2014/main" val="2226650829"/>
                    </a:ext>
                  </a:extLst>
                </a:gridCol>
                <a:gridCol w="1395155">
                  <a:extLst>
                    <a:ext uri="{9D8B030D-6E8A-4147-A177-3AD203B41FA5}">
                      <a16:colId xmlns:a16="http://schemas.microsoft.com/office/drawing/2014/main" val="2809937200"/>
                    </a:ext>
                  </a:extLst>
                </a:gridCol>
                <a:gridCol w="1395155">
                  <a:extLst>
                    <a:ext uri="{9D8B030D-6E8A-4147-A177-3AD203B41FA5}">
                      <a16:colId xmlns:a16="http://schemas.microsoft.com/office/drawing/2014/main" val="4226529573"/>
                    </a:ext>
                  </a:extLst>
                </a:gridCol>
                <a:gridCol w="1395155">
                  <a:extLst>
                    <a:ext uri="{9D8B030D-6E8A-4147-A177-3AD203B41FA5}">
                      <a16:colId xmlns:a16="http://schemas.microsoft.com/office/drawing/2014/main" val="601854567"/>
                    </a:ext>
                  </a:extLst>
                </a:gridCol>
              </a:tblGrid>
              <a:tr h="370840">
                <a:tc>
                  <a:txBody>
                    <a:bodyPr/>
                    <a:lstStyle/>
                    <a:p>
                      <a:endParaRPr lang="en-DE"/>
                    </a:p>
                  </a:txBody>
                  <a:tcPr/>
                </a:tc>
                <a:tc>
                  <a:txBody>
                    <a:bodyPr/>
                    <a:lstStyle/>
                    <a:p>
                      <a:pPr algn="ctr"/>
                      <a:r>
                        <a:rPr lang="en-DE" sz="1600"/>
                        <a:t>Lebewesen</a:t>
                      </a:r>
                    </a:p>
                  </a:txBody>
                  <a:tcPr/>
                </a:tc>
                <a:tc>
                  <a:txBody>
                    <a:bodyPr/>
                    <a:lstStyle/>
                    <a:p>
                      <a:pPr algn="ctr"/>
                      <a:r>
                        <a:rPr lang="en-DE" sz="1600"/>
                        <a:t>menschl.</a:t>
                      </a:r>
                    </a:p>
                  </a:txBody>
                  <a:tcPr/>
                </a:tc>
                <a:tc>
                  <a:txBody>
                    <a:bodyPr/>
                    <a:lstStyle/>
                    <a:p>
                      <a:pPr algn="ctr"/>
                      <a:r>
                        <a:rPr lang="en-DE" sz="1600"/>
                        <a:t>erwachsen</a:t>
                      </a:r>
                    </a:p>
                  </a:txBody>
                  <a:tcPr/>
                </a:tc>
                <a:tc>
                  <a:txBody>
                    <a:bodyPr/>
                    <a:lstStyle/>
                    <a:p>
                      <a:pPr algn="ctr"/>
                      <a:r>
                        <a:rPr lang="en-DE" sz="1600"/>
                        <a:t>männlich</a:t>
                      </a:r>
                    </a:p>
                  </a:txBody>
                  <a:tcPr/>
                </a:tc>
                <a:tc>
                  <a:txBody>
                    <a:bodyPr/>
                    <a:lstStyle/>
                    <a:p>
                      <a:pPr algn="ctr"/>
                      <a:r>
                        <a:rPr lang="en-DE" sz="1600"/>
                        <a:t>verheiratet</a:t>
                      </a:r>
                    </a:p>
                  </a:txBody>
                  <a:tcPr/>
                </a:tc>
                <a:extLst>
                  <a:ext uri="{0D108BD9-81ED-4DB2-BD59-A6C34878D82A}">
                    <a16:rowId xmlns:a16="http://schemas.microsoft.com/office/drawing/2014/main" val="202836029"/>
                  </a:ext>
                </a:extLst>
              </a:tr>
              <a:tr h="370840">
                <a:tc>
                  <a:txBody>
                    <a:bodyPr/>
                    <a:lstStyle/>
                    <a:p>
                      <a:r>
                        <a:rPr lang="en-DE" i="1"/>
                        <a:t>Mann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543205435"/>
                  </a:ext>
                </a:extLst>
              </a:tr>
              <a:tr h="370840">
                <a:tc>
                  <a:txBody>
                    <a:bodyPr/>
                    <a:lstStyle/>
                    <a:p>
                      <a:r>
                        <a:rPr lang="en-DE" i="1"/>
                        <a:t>Frau</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3072109666"/>
                  </a:ext>
                </a:extLst>
              </a:tr>
              <a:tr h="370840">
                <a:tc>
                  <a:txBody>
                    <a:bodyPr/>
                    <a:lstStyle/>
                    <a:p>
                      <a:r>
                        <a:rPr lang="en-DE" i="1"/>
                        <a:t>Fräulein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258788020"/>
                  </a:ext>
                </a:extLst>
              </a:tr>
              <a:tr h="370840">
                <a:tc>
                  <a:txBody>
                    <a:bodyPr/>
                    <a:lstStyle/>
                    <a:p>
                      <a:r>
                        <a:rPr lang="en-DE" i="1"/>
                        <a:t>Mädchen</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655433505"/>
                  </a:ext>
                </a:extLst>
              </a:tr>
              <a:tr h="370840">
                <a:tc>
                  <a:txBody>
                    <a:bodyPr/>
                    <a:lstStyle/>
                    <a:p>
                      <a:r>
                        <a:rPr lang="en-DE" i="1"/>
                        <a:t>Junge</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2142305876"/>
                  </a:ext>
                </a:extLst>
              </a:tr>
              <a:tr h="370840">
                <a:tc>
                  <a:txBody>
                    <a:bodyPr/>
                    <a:lstStyle/>
                    <a:p>
                      <a:r>
                        <a:rPr lang="en-DE" i="1"/>
                        <a:t>Junggeselle</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tc>
                  <a:txBody>
                    <a:bodyPr/>
                    <a:lstStyle/>
                    <a:p>
                      <a:pPr algn="ctr"/>
                      <a:r>
                        <a:rPr lang="en-DE"/>
                        <a:t>-</a:t>
                      </a:r>
                    </a:p>
                  </a:txBody>
                  <a:tcPr/>
                </a:tc>
                <a:extLst>
                  <a:ext uri="{0D108BD9-81ED-4DB2-BD59-A6C34878D82A}">
                    <a16:rowId xmlns:a16="http://schemas.microsoft.com/office/drawing/2014/main" val="1824658235"/>
                  </a:ext>
                </a:extLst>
              </a:tr>
            </a:tbl>
          </a:graphicData>
        </a:graphic>
      </p:graphicFrame>
    </p:spTree>
    <p:extLst>
      <p:ext uri="{BB962C8B-B14F-4D97-AF65-F5344CB8AC3E}">
        <p14:creationId xmlns:p14="http://schemas.microsoft.com/office/powerpoint/2010/main" val="318192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C59A4-E275-4242-8505-4ABDB0DE80BD}"/>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7D984AE8-7560-8E4F-B42A-ED3CB6714EB0}"/>
              </a:ext>
            </a:extLst>
          </p:cNvPr>
          <p:cNvSpPr>
            <a:spLocks noGrp="1"/>
          </p:cNvSpPr>
          <p:nvPr>
            <p:ph type="ftr" sz="quarter" idx="11"/>
          </p:nvPr>
        </p:nvSpPr>
        <p:spPr/>
        <p:txBody>
          <a:bodyPr/>
          <a:lstStyle/>
          <a:p>
            <a:r>
              <a:rPr lang="de-DE"/>
              <a:t>(Löbner 2015: 279)</a:t>
            </a:r>
          </a:p>
        </p:txBody>
      </p:sp>
      <p:sp>
        <p:nvSpPr>
          <p:cNvPr id="4" name="Slide Number Placeholder 3">
            <a:extLst>
              <a:ext uri="{FF2B5EF4-FFF2-40B4-BE49-F238E27FC236}">
                <a16:creationId xmlns:a16="http://schemas.microsoft.com/office/drawing/2014/main" id="{B81C1E01-9301-6F4E-8D65-611751672C74}"/>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12B505A3-7B63-1C4F-A8BD-139665830541}"/>
              </a:ext>
            </a:extLst>
          </p:cNvPr>
          <p:cNvSpPr>
            <a:spLocks noGrp="1"/>
          </p:cNvSpPr>
          <p:nvPr>
            <p:ph type="body" sz="quarter" idx="14"/>
          </p:nvPr>
        </p:nvSpPr>
        <p:spPr/>
        <p:txBody>
          <a:bodyPr/>
          <a:lstStyle/>
          <a:p>
            <a:r>
              <a:rPr lang="en-DE">
                <a:solidFill>
                  <a:srgbClr val="0070C0"/>
                </a:solidFill>
              </a:rPr>
              <a:t>Marker/Klasseme</a:t>
            </a:r>
            <a:r>
              <a:rPr lang="en-DE"/>
              <a:t>: Merkmale, die die o.g. idealen Eigenschaften erfüllen (elementar, generell, sprachlich motiviert – zudem: universal)</a:t>
            </a:r>
          </a:p>
          <a:p>
            <a:endParaRPr lang="en-DE" sz="800"/>
          </a:p>
          <a:p>
            <a:r>
              <a:rPr lang="en-DE">
                <a:solidFill>
                  <a:srgbClr val="0070C0"/>
                </a:solidFill>
              </a:rPr>
              <a:t>Seme (Sg. Sem)</a:t>
            </a:r>
            <a:r>
              <a:rPr lang="en-DE"/>
              <a:t>: dienen zur Erfassung spezieller Distinktionen innerhalb bestimmter Wortfelder, z.B. [±GEGEN GELD] oder [±PERMENANT] für </a:t>
            </a:r>
            <a:r>
              <a:rPr lang="en-DE" i="1"/>
              <a:t>kaufen </a:t>
            </a:r>
            <a:r>
              <a:rPr lang="en-DE"/>
              <a:t>vs. </a:t>
            </a:r>
            <a:r>
              <a:rPr lang="en-DE" i="1"/>
              <a:t>leihen </a:t>
            </a:r>
            <a:r>
              <a:rPr lang="en-DE"/>
              <a:t>vs. </a:t>
            </a:r>
            <a:r>
              <a:rPr lang="en-DE" i="1"/>
              <a:t>mieten </a:t>
            </a:r>
            <a:r>
              <a:rPr lang="en-DE"/>
              <a:t>vs. </a:t>
            </a:r>
            <a:r>
              <a:rPr lang="en-DE" i="1"/>
              <a:t>nehmen </a:t>
            </a:r>
            <a:r>
              <a:rPr lang="en-DE"/>
              <a:t>etc.</a:t>
            </a:r>
          </a:p>
          <a:p>
            <a:endParaRPr lang="en-DE" sz="800"/>
          </a:p>
          <a:p>
            <a:r>
              <a:rPr lang="en-DE">
                <a:solidFill>
                  <a:srgbClr val="0070C0"/>
                </a:solidFill>
              </a:rPr>
              <a:t>Distinguisher</a:t>
            </a:r>
            <a:r>
              <a:rPr lang="en-DE"/>
              <a:t>: nicht näher analysierte "Bedeutungsreste", z.B. [±PFERD] für </a:t>
            </a:r>
            <a:r>
              <a:rPr lang="en-DE" i="1"/>
              <a:t>Fohlen, Schimmel, Stute </a:t>
            </a:r>
            <a:r>
              <a:rPr lang="en-DE"/>
              <a:t>etc. – PFERD ist prinzipiell weiter zerlegbar, aber sprachlich motiviertes Unterscheidungsmerkmal im Deutschen (vgl. auch </a:t>
            </a:r>
            <a:r>
              <a:rPr lang="en-DE" i="1"/>
              <a:t>reiten, Huf, Mähne, ...</a:t>
            </a:r>
            <a:r>
              <a:rPr lang="en-DE"/>
              <a:t>)</a:t>
            </a:r>
          </a:p>
          <a:p>
            <a:endParaRPr lang="en-DE"/>
          </a:p>
        </p:txBody>
      </p:sp>
      <p:sp>
        <p:nvSpPr>
          <p:cNvPr id="6" name="Text Placeholder 5">
            <a:extLst>
              <a:ext uri="{FF2B5EF4-FFF2-40B4-BE49-F238E27FC236}">
                <a16:creationId xmlns:a16="http://schemas.microsoft.com/office/drawing/2014/main" id="{08946842-62E0-8E44-B1DB-0866F3B9ABED}"/>
              </a:ext>
            </a:extLst>
          </p:cNvPr>
          <p:cNvSpPr>
            <a:spLocks noGrp="1"/>
          </p:cNvSpPr>
          <p:nvPr>
            <p:ph type="body" sz="quarter" idx="15"/>
          </p:nvPr>
        </p:nvSpPr>
        <p:spPr/>
        <p:txBody>
          <a:bodyPr/>
          <a:lstStyle/>
          <a:p>
            <a:r>
              <a:rPr lang="en-DE"/>
              <a:t>Typen von Merkmalen</a:t>
            </a:r>
          </a:p>
        </p:txBody>
      </p:sp>
    </p:spTree>
    <p:extLst>
      <p:ext uri="{BB962C8B-B14F-4D97-AF65-F5344CB8AC3E}">
        <p14:creationId xmlns:p14="http://schemas.microsoft.com/office/powerpoint/2010/main" val="231211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t>Status der semantischen Merkmale: Hilfsmittel zur Beschreibung oder kognitiv real(istische) Einheiten?</a:t>
            </a:r>
          </a:p>
          <a:p>
            <a:r>
              <a:rPr lang="en-DE"/>
              <a:t>Beziehung zwischen einzelnen semantischen Merkmalen und Gesamtbedeutung eines Wortes: ist eine exhaustive Merkmalsaufzählung überhaupt möglich?</a:t>
            </a:r>
          </a:p>
          <a:p>
            <a:r>
              <a:rPr lang="en-DE"/>
              <a:t>Bei mehrstelligen Prädikatsausdrücken kann binäre Merkmalssemantik nur Bedingungen an das referenzielle Argument erfassen (z.B. </a:t>
            </a:r>
            <a:r>
              <a:rPr lang="en-DE" i="1"/>
              <a:t>Onkel/Tante – Neffe/Nichte</a:t>
            </a:r>
            <a:r>
              <a:rPr lang="en-DE"/>
              <a:t>)</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spTree>
    <p:extLst>
      <p:ext uri="{BB962C8B-B14F-4D97-AF65-F5344CB8AC3E}">
        <p14:creationId xmlns:p14="http://schemas.microsoft.com/office/powerpoint/2010/main" val="405527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t>Status der semantischen Merkmale: Hilfsmittel zur Beschreibung oder kognitiv real(istische) Einheiten?</a:t>
            </a:r>
          </a:p>
          <a:p>
            <a:r>
              <a:rPr lang="en-DE"/>
              <a:t>Beziehung zwischen einzelnen semantischen Merkmalen und Gesamtbedeutung eines Wortes: ist eine exhaustive Merkmalsaufzählung überhaupt möglich?</a:t>
            </a:r>
          </a:p>
          <a:p>
            <a:r>
              <a:rPr lang="en-DE"/>
              <a:t>Bei mehrstelligen Prädikatsausdrücken kann binäre Merkmalssemantik nur Bedingungen an das referenzielle Argument erfassen (z.B. </a:t>
            </a:r>
            <a:r>
              <a:rPr lang="en-DE" i="1"/>
              <a:t>Onkel/Tante – Neffe/Nichte</a:t>
            </a:r>
            <a:r>
              <a:rPr lang="en-DE"/>
              <a:t>)</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graphicFrame>
        <p:nvGraphicFramePr>
          <p:cNvPr id="7" name="Table 7">
            <a:extLst>
              <a:ext uri="{FF2B5EF4-FFF2-40B4-BE49-F238E27FC236}">
                <a16:creationId xmlns:a16="http://schemas.microsoft.com/office/drawing/2014/main" id="{B145DA0D-0679-9F40-B801-F070E836B9A2}"/>
              </a:ext>
            </a:extLst>
          </p:cNvPr>
          <p:cNvGraphicFramePr>
            <a:graphicFrameLocks noGrp="1"/>
          </p:cNvGraphicFramePr>
          <p:nvPr/>
        </p:nvGraphicFramePr>
        <p:xfrm>
          <a:off x="-36512" y="917812"/>
          <a:ext cx="9145016" cy="4057767"/>
        </p:xfrm>
        <a:graphic>
          <a:graphicData uri="http://schemas.openxmlformats.org/drawingml/2006/table">
            <a:tbl>
              <a:tblPr firstRow="1" bandRow="1">
                <a:tableStyleId>{5C22544A-7EE6-4342-B048-85BDC9FD1C3A}</a:tableStyleId>
              </a:tblPr>
              <a:tblGrid>
                <a:gridCol w="2114785">
                  <a:extLst>
                    <a:ext uri="{9D8B030D-6E8A-4147-A177-3AD203B41FA5}">
                      <a16:colId xmlns:a16="http://schemas.microsoft.com/office/drawing/2014/main" val="4097511710"/>
                    </a:ext>
                  </a:extLst>
                </a:gridCol>
                <a:gridCol w="540787">
                  <a:extLst>
                    <a:ext uri="{9D8B030D-6E8A-4147-A177-3AD203B41FA5}">
                      <a16:colId xmlns:a16="http://schemas.microsoft.com/office/drawing/2014/main" val="2700475870"/>
                    </a:ext>
                  </a:extLst>
                </a:gridCol>
                <a:gridCol w="540787">
                  <a:extLst>
                    <a:ext uri="{9D8B030D-6E8A-4147-A177-3AD203B41FA5}">
                      <a16:colId xmlns:a16="http://schemas.microsoft.com/office/drawing/2014/main" val="3640315149"/>
                    </a:ext>
                  </a:extLst>
                </a:gridCol>
                <a:gridCol w="540787">
                  <a:extLst>
                    <a:ext uri="{9D8B030D-6E8A-4147-A177-3AD203B41FA5}">
                      <a16:colId xmlns:a16="http://schemas.microsoft.com/office/drawing/2014/main" val="2182544642"/>
                    </a:ext>
                  </a:extLst>
                </a:gridCol>
                <a:gridCol w="540787">
                  <a:extLst>
                    <a:ext uri="{9D8B030D-6E8A-4147-A177-3AD203B41FA5}">
                      <a16:colId xmlns:a16="http://schemas.microsoft.com/office/drawing/2014/main" val="533456853"/>
                    </a:ext>
                  </a:extLst>
                </a:gridCol>
                <a:gridCol w="540787">
                  <a:extLst>
                    <a:ext uri="{9D8B030D-6E8A-4147-A177-3AD203B41FA5}">
                      <a16:colId xmlns:a16="http://schemas.microsoft.com/office/drawing/2014/main" val="3215112002"/>
                    </a:ext>
                  </a:extLst>
                </a:gridCol>
                <a:gridCol w="540787">
                  <a:extLst>
                    <a:ext uri="{9D8B030D-6E8A-4147-A177-3AD203B41FA5}">
                      <a16:colId xmlns:a16="http://schemas.microsoft.com/office/drawing/2014/main" val="1241445273"/>
                    </a:ext>
                  </a:extLst>
                </a:gridCol>
                <a:gridCol w="540787">
                  <a:extLst>
                    <a:ext uri="{9D8B030D-6E8A-4147-A177-3AD203B41FA5}">
                      <a16:colId xmlns:a16="http://schemas.microsoft.com/office/drawing/2014/main" val="4293954868"/>
                    </a:ext>
                  </a:extLst>
                </a:gridCol>
                <a:gridCol w="540787">
                  <a:extLst>
                    <a:ext uri="{9D8B030D-6E8A-4147-A177-3AD203B41FA5}">
                      <a16:colId xmlns:a16="http://schemas.microsoft.com/office/drawing/2014/main" val="720085033"/>
                    </a:ext>
                  </a:extLst>
                </a:gridCol>
                <a:gridCol w="540787">
                  <a:extLst>
                    <a:ext uri="{9D8B030D-6E8A-4147-A177-3AD203B41FA5}">
                      <a16:colId xmlns:a16="http://schemas.microsoft.com/office/drawing/2014/main" val="2183824522"/>
                    </a:ext>
                  </a:extLst>
                </a:gridCol>
                <a:gridCol w="540787">
                  <a:extLst>
                    <a:ext uri="{9D8B030D-6E8A-4147-A177-3AD203B41FA5}">
                      <a16:colId xmlns:a16="http://schemas.microsoft.com/office/drawing/2014/main" val="3505904524"/>
                    </a:ext>
                  </a:extLst>
                </a:gridCol>
                <a:gridCol w="540787">
                  <a:extLst>
                    <a:ext uri="{9D8B030D-6E8A-4147-A177-3AD203B41FA5}">
                      <a16:colId xmlns:a16="http://schemas.microsoft.com/office/drawing/2014/main" val="2553144159"/>
                    </a:ext>
                  </a:extLst>
                </a:gridCol>
                <a:gridCol w="540787">
                  <a:extLst>
                    <a:ext uri="{9D8B030D-6E8A-4147-A177-3AD203B41FA5}">
                      <a16:colId xmlns:a16="http://schemas.microsoft.com/office/drawing/2014/main" val="2328133214"/>
                    </a:ext>
                  </a:extLst>
                </a:gridCol>
                <a:gridCol w="540787">
                  <a:extLst>
                    <a:ext uri="{9D8B030D-6E8A-4147-A177-3AD203B41FA5}">
                      <a16:colId xmlns:a16="http://schemas.microsoft.com/office/drawing/2014/main" val="568651455"/>
                    </a:ext>
                  </a:extLst>
                </a:gridCol>
              </a:tblGrid>
              <a:tr h="1769949">
                <a:tc>
                  <a:txBody>
                    <a:bodyPr/>
                    <a:lstStyle/>
                    <a:p>
                      <a:endParaRPr lang="en-DE"/>
                    </a:p>
                  </a:txBody>
                  <a:tcPr/>
                </a:tc>
                <a:tc>
                  <a:txBody>
                    <a:bodyPr/>
                    <a:lstStyle/>
                    <a:p>
                      <a:r>
                        <a:rPr lang="en-DE" sz="1600"/>
                        <a:t>Vater</a:t>
                      </a:r>
                    </a:p>
                  </a:txBody>
                  <a:tcPr vert="vert270"/>
                </a:tc>
                <a:tc>
                  <a:txBody>
                    <a:bodyPr/>
                    <a:lstStyle/>
                    <a:p>
                      <a:r>
                        <a:rPr lang="en-DE" sz="1600"/>
                        <a:t>Mutter</a:t>
                      </a:r>
                    </a:p>
                  </a:txBody>
                  <a:tcPr vert="vert270"/>
                </a:tc>
                <a:tc>
                  <a:txBody>
                    <a:bodyPr/>
                    <a:lstStyle/>
                    <a:p>
                      <a:r>
                        <a:rPr lang="en-DE" sz="1600"/>
                        <a:t>Bruder</a:t>
                      </a:r>
                    </a:p>
                  </a:txBody>
                  <a:tcPr vert="vert270"/>
                </a:tc>
                <a:tc>
                  <a:txBody>
                    <a:bodyPr/>
                    <a:lstStyle/>
                    <a:p>
                      <a:r>
                        <a:rPr lang="en-DE" sz="1600"/>
                        <a:t>Schwester</a:t>
                      </a:r>
                    </a:p>
                  </a:txBody>
                  <a:tcPr vert="vert270"/>
                </a:tc>
                <a:tc>
                  <a:txBody>
                    <a:bodyPr/>
                    <a:lstStyle/>
                    <a:p>
                      <a:r>
                        <a:rPr lang="en-DE" sz="1600"/>
                        <a:t>Kind</a:t>
                      </a:r>
                    </a:p>
                  </a:txBody>
                  <a:tcPr vert="vert270"/>
                </a:tc>
                <a:tc>
                  <a:txBody>
                    <a:bodyPr/>
                    <a:lstStyle/>
                    <a:p>
                      <a:r>
                        <a:rPr lang="en-DE" sz="1600"/>
                        <a:t>Sohn</a:t>
                      </a:r>
                    </a:p>
                  </a:txBody>
                  <a:tcPr vert="vert270"/>
                </a:tc>
                <a:tc>
                  <a:txBody>
                    <a:bodyPr/>
                    <a:lstStyle/>
                    <a:p>
                      <a:r>
                        <a:rPr lang="en-DE" sz="1600"/>
                        <a:t>Tochter</a:t>
                      </a:r>
                    </a:p>
                  </a:txBody>
                  <a:tcPr vert="vert270"/>
                </a:tc>
                <a:tc>
                  <a:txBody>
                    <a:bodyPr/>
                    <a:lstStyle/>
                    <a:p>
                      <a:r>
                        <a:rPr lang="en-DE" sz="1600"/>
                        <a:t>Onkel</a:t>
                      </a:r>
                    </a:p>
                  </a:txBody>
                  <a:tcPr vert="vert270"/>
                </a:tc>
                <a:tc>
                  <a:txBody>
                    <a:bodyPr/>
                    <a:lstStyle/>
                    <a:p>
                      <a:r>
                        <a:rPr lang="en-DE" sz="1600"/>
                        <a:t>Tante</a:t>
                      </a:r>
                    </a:p>
                  </a:txBody>
                  <a:tcPr vert="vert270"/>
                </a:tc>
                <a:tc>
                  <a:txBody>
                    <a:bodyPr/>
                    <a:lstStyle/>
                    <a:p>
                      <a:r>
                        <a:rPr lang="en-DE" sz="1600"/>
                        <a:t>Cousin</a:t>
                      </a:r>
                    </a:p>
                  </a:txBody>
                  <a:tcPr vert="vert270"/>
                </a:tc>
                <a:tc>
                  <a:txBody>
                    <a:bodyPr/>
                    <a:lstStyle/>
                    <a:p>
                      <a:r>
                        <a:rPr lang="en-DE" sz="1600"/>
                        <a:t>Cousine</a:t>
                      </a:r>
                    </a:p>
                  </a:txBody>
                  <a:tcPr vert="vert270"/>
                </a:tc>
                <a:tc>
                  <a:txBody>
                    <a:bodyPr/>
                    <a:lstStyle/>
                    <a:p>
                      <a:r>
                        <a:rPr lang="en-DE" sz="1600"/>
                        <a:t>Neffe</a:t>
                      </a:r>
                    </a:p>
                  </a:txBody>
                  <a:tcPr vert="vert270"/>
                </a:tc>
                <a:tc>
                  <a:txBody>
                    <a:bodyPr/>
                    <a:lstStyle/>
                    <a:p>
                      <a:r>
                        <a:rPr lang="en-DE" sz="1600"/>
                        <a:t>Nichte</a:t>
                      </a:r>
                    </a:p>
                  </a:txBody>
                  <a:tcPr vert="vert270"/>
                </a:tc>
                <a:extLst>
                  <a:ext uri="{0D108BD9-81ED-4DB2-BD59-A6C34878D82A}">
                    <a16:rowId xmlns:a16="http://schemas.microsoft.com/office/drawing/2014/main" val="4081733249"/>
                  </a:ext>
                </a:extLst>
              </a:tr>
              <a:tr h="637852">
                <a:tc>
                  <a:txBody>
                    <a:bodyPr/>
                    <a:lstStyle/>
                    <a:p>
                      <a:r>
                        <a:rPr lang="en-DE"/>
                        <a:t>[DIREKT VERWANDT]</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10798038"/>
                  </a:ext>
                </a:extLst>
              </a:tr>
              <a:tr h="644768">
                <a:tc>
                  <a:txBody>
                    <a:bodyPr/>
                    <a:lstStyle/>
                    <a:p>
                      <a:r>
                        <a:rPr lang="en-DE"/>
                        <a:t>[GLEICHE GENERATION]</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2716153570"/>
                  </a:ext>
                </a:extLst>
              </a:tr>
              <a:tr h="501485">
                <a:tc>
                  <a:txBody>
                    <a:bodyPr/>
                    <a:lstStyle/>
                    <a:p>
                      <a:r>
                        <a:rPr lang="en-DE"/>
                        <a:t>[ÄLTER]</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endParaRPr lang="en-DE"/>
                    </a:p>
                  </a:txBody>
                  <a:tcPr anchor="ctr"/>
                </a:tc>
                <a:tc>
                  <a:txBody>
                    <a:bodyPr/>
                    <a:lstStyle/>
                    <a:p>
                      <a:pPr algn="ctr"/>
                      <a:endParaRPr lang="en-DE"/>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4250692036"/>
                  </a:ext>
                </a:extLst>
              </a:tr>
              <a:tr h="501485">
                <a:tc>
                  <a:txBody>
                    <a:bodyPr/>
                    <a:lstStyle/>
                    <a:p>
                      <a:r>
                        <a:rPr lang="en-DE"/>
                        <a:t>[MÄNNLICH]</a:t>
                      </a:r>
                    </a:p>
                  </a:txBody>
                  <a:tcP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endParaRPr lang="en-DE"/>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tc>
                  <a:txBody>
                    <a:bodyPr/>
                    <a:lstStyle/>
                    <a:p>
                      <a:pPr algn="ctr"/>
                      <a:r>
                        <a:rPr lang="en-DE"/>
                        <a:t>-</a:t>
                      </a:r>
                    </a:p>
                  </a:txBody>
                  <a:tcPr anchor="ctr"/>
                </a:tc>
                <a:extLst>
                  <a:ext uri="{0D108BD9-81ED-4DB2-BD59-A6C34878D82A}">
                    <a16:rowId xmlns:a16="http://schemas.microsoft.com/office/drawing/2014/main" val="1885314947"/>
                  </a:ext>
                </a:extLst>
              </a:tr>
            </a:tbl>
          </a:graphicData>
        </a:graphic>
      </p:graphicFrame>
    </p:spTree>
    <p:extLst>
      <p:ext uri="{BB962C8B-B14F-4D97-AF65-F5344CB8AC3E}">
        <p14:creationId xmlns:p14="http://schemas.microsoft.com/office/powerpoint/2010/main" val="295767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5FE60A-5148-6945-9C2A-8C025D63D6C4}"/>
              </a:ext>
            </a:extLst>
          </p:cNvPr>
          <p:cNvPicPr>
            <a:picLocks noChangeAspect="1"/>
          </p:cNvPicPr>
          <p:nvPr/>
        </p:nvPicPr>
        <p:blipFill>
          <a:blip r:embed="rId3">
            <a:duotone>
              <a:schemeClr val="accent6">
                <a:shade val="45000"/>
                <a:satMod val="135000"/>
              </a:schemeClr>
              <a:prstClr val="white"/>
            </a:duotone>
            <a:alphaModFix amt="35000"/>
          </a:blip>
          <a:stretch>
            <a:fillRect/>
          </a:stretch>
        </p:blipFill>
        <p:spPr>
          <a:xfrm>
            <a:off x="-31270" y="918741"/>
            <a:ext cx="9144000" cy="4092066"/>
          </a:xfrm>
          <a:prstGeom prst="rect">
            <a:avLst/>
          </a:prstGeom>
        </p:spPr>
      </p:pic>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10" name="Oval 9">
            <a:extLst>
              <a:ext uri="{FF2B5EF4-FFF2-40B4-BE49-F238E27FC236}">
                <a16:creationId xmlns:a16="http://schemas.microsoft.com/office/drawing/2014/main" id="{F3CD0545-B6B6-AE47-B459-99CB6233B9FF}"/>
              </a:ext>
            </a:extLst>
          </p:cNvPr>
          <p:cNvSpPr/>
          <p:nvPr/>
        </p:nvSpPr>
        <p:spPr>
          <a:xfrm>
            <a:off x="9828584" y="3367013"/>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26" name="Picture 2" descr="Happy, Stickman, Stick Figure, Matchstick Man, Dancing">
            <a:extLst>
              <a:ext uri="{FF2B5EF4-FFF2-40B4-BE49-F238E27FC236}">
                <a16:creationId xmlns:a16="http://schemas.microsoft.com/office/drawing/2014/main" id="{1400B6DF-6EF3-4F40-898E-AE7034779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960"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ry, Stickman, Stick Figure, Matchstick Man">
            <a:extLst>
              <a:ext uri="{FF2B5EF4-FFF2-40B4-BE49-F238E27FC236}">
                <a16:creationId xmlns:a16="http://schemas.microsoft.com/office/drawing/2014/main" id="{0AE3A5EE-C4D1-4F4E-9B5F-64526AE2E5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3771880"/>
            <a:ext cx="553651" cy="1107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d, Elderly, Grandfather, Grandpa, Stickman">
            <a:extLst>
              <a:ext uri="{FF2B5EF4-FFF2-40B4-BE49-F238E27FC236}">
                <a16:creationId xmlns:a16="http://schemas.microsoft.com/office/drawing/2014/main" id="{B31475B8-9EE4-D94B-A95E-4A10FBB4A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461" y="811997"/>
            <a:ext cx="706547" cy="11229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ink, Toast, Cheers, Glass, Man, Stick-Man">
            <a:extLst>
              <a:ext uri="{FF2B5EF4-FFF2-40B4-BE49-F238E27FC236}">
                <a16:creationId xmlns:a16="http://schemas.microsoft.com/office/drawing/2014/main" id="{16A4E1EE-21F4-FA4D-8795-5BEBB7110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179"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166D8FD-C5A4-994E-9F54-A6233626D6AF}"/>
              </a:ext>
            </a:extLst>
          </p:cNvPr>
          <p:cNvCxnSpPr/>
          <p:nvPr/>
        </p:nvCxnSpPr>
        <p:spPr>
          <a:xfrm flipH="1">
            <a:off x="2879419" y="1422797"/>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2699DA4-EBB0-F549-8687-84689C92095A}"/>
              </a:ext>
            </a:extLst>
          </p:cNvPr>
          <p:cNvCxnSpPr>
            <a:cxnSpLocks/>
          </p:cNvCxnSpPr>
          <p:nvPr/>
        </p:nvCxnSpPr>
        <p:spPr>
          <a:xfrm>
            <a:off x="4664064" y="1378760"/>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FEDC986-4A0C-CA41-BECA-A127DB0309C8}"/>
              </a:ext>
            </a:extLst>
          </p:cNvPr>
          <p:cNvCxnSpPr>
            <a:cxnSpLocks/>
          </p:cNvCxnSpPr>
          <p:nvPr/>
        </p:nvCxnSpPr>
        <p:spPr>
          <a:xfrm flipH="1">
            <a:off x="6132169" y="3368425"/>
            <a:ext cx="1" cy="308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66FA894-02C7-9F4E-A066-F59F48E0024A}"/>
              </a:ext>
            </a:extLst>
          </p:cNvPr>
          <p:cNvCxnSpPr>
            <a:cxnSpLocks/>
            <a:stCxn id="1028" idx="1"/>
          </p:cNvCxnSpPr>
          <p:nvPr/>
        </p:nvCxnSpPr>
        <p:spPr>
          <a:xfrm flipH="1" flipV="1">
            <a:off x="2701210" y="2779137"/>
            <a:ext cx="3166934" cy="154639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76C5EE62-0E27-844F-90E5-8C8BE465B77C}"/>
              </a:ext>
            </a:extLst>
          </p:cNvPr>
          <p:cNvSpPr/>
          <p:nvPr/>
        </p:nvSpPr>
        <p:spPr>
          <a:xfrm>
            <a:off x="5724128" y="3655045"/>
            <a:ext cx="843264" cy="129851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528EB40E-EF3F-DD49-922A-6D472FCD03A5}"/>
              </a:ext>
            </a:extLst>
          </p:cNvPr>
          <p:cNvSpPr txBox="1"/>
          <p:nvPr/>
        </p:nvSpPr>
        <p:spPr>
          <a:xfrm>
            <a:off x="6583998" y="4019803"/>
            <a:ext cx="2536272" cy="800219"/>
          </a:xfrm>
          <a:prstGeom prst="rect">
            <a:avLst/>
          </a:prstGeom>
          <a:noFill/>
        </p:spPr>
        <p:txBody>
          <a:bodyPr wrap="none" rtlCol="0">
            <a:spAutoFit/>
          </a:bodyPr>
          <a:lstStyle/>
          <a:p>
            <a:pPr algn="l"/>
            <a:r>
              <a:rPr lang="en-DE" sz="2800" dirty="0" err="1">
                <a:solidFill>
                  <a:srgbClr val="0070C0"/>
                </a:solidFill>
                <a:latin typeface="Ink Free" panose="03080402000500000000" pitchFamily="66" charset="0"/>
              </a:rPr>
              <a:t>Propositus</a:t>
            </a:r>
          </a:p>
          <a:p>
            <a:pPr algn="l"/>
            <a:r>
              <a:rPr lang="en-DE" sz="1800" dirty="0" err="1">
                <a:solidFill>
                  <a:srgbClr val="0070C0"/>
                </a:solidFill>
                <a:latin typeface="Ink Free" panose="03080402000500000000" pitchFamily="66" charset="0"/>
              </a:rPr>
              <a:t>(relationales Argument)</a:t>
            </a:r>
          </a:p>
        </p:txBody>
      </p:sp>
      <p:sp>
        <p:nvSpPr>
          <p:cNvPr id="30" name="Oval 29">
            <a:extLst>
              <a:ext uri="{FF2B5EF4-FFF2-40B4-BE49-F238E27FC236}">
                <a16:creationId xmlns:a16="http://schemas.microsoft.com/office/drawing/2014/main" id="{0B4C919E-9A98-AC40-8134-3E148CCFCC08}"/>
              </a:ext>
            </a:extLst>
          </p:cNvPr>
          <p:cNvSpPr/>
          <p:nvPr/>
        </p:nvSpPr>
        <p:spPr>
          <a:xfrm>
            <a:off x="2051720" y="2016423"/>
            <a:ext cx="843264" cy="129851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E93B97D0-8BE8-BC49-864A-7D936B196CEA}"/>
              </a:ext>
            </a:extLst>
          </p:cNvPr>
          <p:cNvSpPr txBox="1"/>
          <p:nvPr/>
        </p:nvSpPr>
        <p:spPr>
          <a:xfrm>
            <a:off x="460994" y="2313315"/>
            <a:ext cx="1552028" cy="523220"/>
          </a:xfrm>
          <a:prstGeom prst="rect">
            <a:avLst/>
          </a:prstGeom>
          <a:noFill/>
        </p:spPr>
        <p:txBody>
          <a:bodyPr wrap="none" rtlCol="0">
            <a:spAutoFit/>
          </a:bodyPr>
          <a:lstStyle/>
          <a:p>
            <a:pPr algn="l"/>
            <a:r>
              <a:rPr lang="en-DE" sz="2800" dirty="0" err="1">
                <a:solidFill>
                  <a:srgbClr val="00B050"/>
                </a:solidFill>
                <a:latin typeface="Ink Free" panose="03080402000500000000" pitchFamily="66" charset="0"/>
              </a:rPr>
              <a:t>Referent</a:t>
            </a:r>
            <a:endParaRPr lang="en-DE" sz="1800" dirty="0" err="1">
              <a:solidFill>
                <a:srgbClr val="00B050"/>
              </a:solidFill>
              <a:latin typeface="Ink Free" panose="03080402000500000000" pitchFamily="66" charset="0"/>
            </a:endParaRPr>
          </a:p>
        </p:txBody>
      </p:sp>
      <p:sp>
        <p:nvSpPr>
          <p:cNvPr id="22" name="TextBox 21">
            <a:extLst>
              <a:ext uri="{FF2B5EF4-FFF2-40B4-BE49-F238E27FC236}">
                <a16:creationId xmlns:a16="http://schemas.microsoft.com/office/drawing/2014/main" id="{0357B6A8-82E0-C841-A0D4-16F03880F3DB}"/>
              </a:ext>
            </a:extLst>
          </p:cNvPr>
          <p:cNvSpPr txBox="1"/>
          <p:nvPr/>
        </p:nvSpPr>
        <p:spPr>
          <a:xfrm>
            <a:off x="1897288" y="3411954"/>
            <a:ext cx="1152128" cy="301470"/>
          </a:xfrm>
          <a:prstGeom prst="rect">
            <a:avLst/>
          </a:prstGeom>
          <a:noFill/>
        </p:spPr>
        <p:txBody>
          <a:bodyPr wrap="square" rtlCol="0">
            <a:spAutoFit/>
          </a:bodyPr>
          <a:lstStyle/>
          <a:p>
            <a:pPr algn="ctr"/>
            <a:r>
              <a:rPr lang="en-DE" dirty="0" err="1"/>
              <a:t>Onkel/Tante</a:t>
            </a:r>
          </a:p>
        </p:txBody>
      </p:sp>
    </p:spTree>
    <p:extLst>
      <p:ext uri="{BB962C8B-B14F-4D97-AF65-F5344CB8AC3E}">
        <p14:creationId xmlns:p14="http://schemas.microsoft.com/office/powerpoint/2010/main" val="42477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0"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Merkmalssemantik</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r>
              <a:rPr lang="de-DE"/>
              <a:t>Busse 2009: 46-49; Löbner 2015: 280-283)</a:t>
            </a:r>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42AC1825-2C6A-6148-89E0-6A1DE5B791BB}"/>
              </a:ext>
            </a:extLst>
          </p:cNvPr>
          <p:cNvSpPr>
            <a:spLocks noGrp="1"/>
          </p:cNvSpPr>
          <p:nvPr>
            <p:ph type="body" sz="quarter" idx="14"/>
          </p:nvPr>
        </p:nvSpPr>
        <p:spPr/>
        <p:txBody>
          <a:bodyPr/>
          <a:lstStyle/>
          <a:p>
            <a:r>
              <a:rPr lang="en-DE">
                <a:solidFill>
                  <a:schemeClr val="bg1">
                    <a:lumMod val="50000"/>
                  </a:schemeClr>
                </a:solidFill>
              </a:rPr>
              <a:t>Status der semantischen Merkmale: Hilfsmittel zur Beschreibung oder kognitiv real(istische) Einheiten?</a:t>
            </a:r>
          </a:p>
          <a:p>
            <a:r>
              <a:rPr lang="en-DE">
                <a:solidFill>
                  <a:schemeClr val="bg1">
                    <a:lumMod val="50000"/>
                  </a:schemeClr>
                </a:solidFill>
              </a:rPr>
              <a:t>Beziehung zwischen einzelnen semantischen Merkmalen und Gesamtbedeutung eines Wortes: ist eine exhaustive Merkmalsaufzählung überhaupt möglich?</a:t>
            </a:r>
          </a:p>
          <a:p>
            <a:r>
              <a:rPr lang="en-DE">
                <a:solidFill>
                  <a:schemeClr val="bg1">
                    <a:lumMod val="50000"/>
                  </a:schemeClr>
                </a:solidFill>
              </a:rPr>
              <a:t>Bei mehrstelligen Prädikatsausdrücken kann binäre Merkmalssemantik nur Bedingungen an das referenzielle Argument erfassen (z.B. </a:t>
            </a:r>
            <a:r>
              <a:rPr lang="en-DE" i="1">
                <a:solidFill>
                  <a:schemeClr val="bg1">
                    <a:lumMod val="50000"/>
                  </a:schemeClr>
                </a:solidFill>
              </a:rPr>
              <a:t>Onkel/Tante – Neffe/Nichte</a:t>
            </a:r>
            <a:r>
              <a:rPr lang="en-DE">
                <a:solidFill>
                  <a:schemeClr val="bg1">
                    <a:lumMod val="50000"/>
                  </a:schemeClr>
                </a:solidFill>
              </a:rPr>
              <a:t>)</a:t>
            </a:r>
          </a:p>
          <a:p>
            <a:r>
              <a:rPr lang="en-DE"/>
              <a:t>Die binäre Merkmalssemantik kann die meisten Bedeutungs</a:t>
            </a:r>
            <a:r>
              <a:rPr lang="en-DE" i="1"/>
              <a:t>beziehungen</a:t>
            </a:r>
            <a:r>
              <a:rPr lang="en-DE"/>
              <a:t> nicht erfassen und erklären.</a:t>
            </a:r>
          </a:p>
          <a:p>
            <a:endParaRPr lang="en-DE"/>
          </a:p>
        </p:txBody>
      </p:sp>
      <p:sp>
        <p:nvSpPr>
          <p:cNvPr id="6" name="Text Placeholder 5">
            <a:extLst>
              <a:ext uri="{FF2B5EF4-FFF2-40B4-BE49-F238E27FC236}">
                <a16:creationId xmlns:a16="http://schemas.microsoft.com/office/drawing/2014/main" id="{664EFC0F-E055-4F4D-9E03-7B4CDA7D9AD2}"/>
              </a:ext>
            </a:extLst>
          </p:cNvPr>
          <p:cNvSpPr>
            <a:spLocks noGrp="1"/>
          </p:cNvSpPr>
          <p:nvPr>
            <p:ph type="body" sz="quarter" idx="15"/>
          </p:nvPr>
        </p:nvSpPr>
        <p:spPr/>
        <p:txBody>
          <a:bodyPr/>
          <a:lstStyle/>
          <a:p>
            <a:r>
              <a:rPr lang="en-DE"/>
              <a:t>Probleme und offene Fragen</a:t>
            </a:r>
          </a:p>
        </p:txBody>
      </p:sp>
    </p:spTree>
    <p:extLst>
      <p:ext uri="{BB962C8B-B14F-4D97-AF65-F5344CB8AC3E}">
        <p14:creationId xmlns:p14="http://schemas.microsoft.com/office/powerpoint/2010/main" val="340903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0A9F-75CF-7F46-A1CE-9492627708E8}"/>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66567469-1A18-574A-A1F4-A1EA2A9724E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B02287-5F52-5642-A885-ACCD64A1BE70}"/>
              </a:ext>
            </a:extLst>
          </p:cNvPr>
          <p:cNvSpPr>
            <a:spLocks noGrp="1"/>
          </p:cNvSpPr>
          <p:nvPr>
            <p:ph type="sldNum" sz="quarter" idx="12"/>
          </p:nvPr>
        </p:nvSpPr>
        <p:spPr/>
        <p:txBody>
          <a:bodyPr/>
          <a:lstStyle/>
          <a:p>
            <a:fld id="{9D195BCC-3514-4B1B-9C18-24F3D67EC549}" type="slidenum">
              <a:rPr lang="de-DE" smtClean="0"/>
              <a:t>29</a:t>
            </a:fld>
            <a:endParaRPr lang="de-DE"/>
          </a:p>
        </p:txBody>
      </p:sp>
      <p:pic>
        <p:nvPicPr>
          <p:cNvPr id="8" name="Picture 4" descr="Animals, Bat, Decoration, Halloween, Spiders, Vampire">
            <a:extLst>
              <a:ext uri="{FF2B5EF4-FFF2-40B4-BE49-F238E27FC236}">
                <a16:creationId xmlns:a16="http://schemas.microsoft.com/office/drawing/2014/main" id="{B2C6C8FC-E600-7E4A-9F81-3F17804BAB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1" t="15923"/>
          <a:stretch/>
        </p:blipFill>
        <p:spPr bwMode="auto">
          <a:xfrm>
            <a:off x="5940152" y="2272016"/>
            <a:ext cx="2997390" cy="2252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enguin, Confused, Cartoon, Bird, Animal, Bewildered">
            <a:extLst>
              <a:ext uri="{FF2B5EF4-FFF2-40B4-BE49-F238E27FC236}">
                <a16:creationId xmlns:a16="http://schemas.microsoft.com/office/drawing/2014/main" id="{08EFEA50-4807-EE48-A64B-68549C82B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123815"/>
            <a:ext cx="2021715" cy="20708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D6594C42-A20A-EB46-9E17-495C2095CBCB}"/>
              </a:ext>
            </a:extLst>
          </p:cNvPr>
          <p:cNvSpPr txBox="1">
            <a:spLocks/>
          </p:cNvSpPr>
          <p:nvPr/>
        </p:nvSpPr>
        <p:spPr>
          <a:xfrm>
            <a:off x="449542" y="1257636"/>
            <a:ext cx="5058562" cy="3492500"/>
          </a:xfrm>
          <a:prstGeom prst="rect">
            <a:avLst/>
          </a:prstGeom>
        </p:spPr>
        <p:txBody>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GB" sz="1800"/>
              <a:t>viele Begriffe sind nicht durch eindeutig definierbare Merkmale zu beschreiben und voneinander abzugrenzen: keine scharfen Grenzen</a:t>
            </a:r>
          </a:p>
          <a:p>
            <a:r>
              <a:rPr lang="en-GB" sz="1800"/>
              <a:t>Bedeutungen können stattdessen ein Zentrum mit ‚besonders guten Vertretern‘ (</a:t>
            </a:r>
            <a:r>
              <a:rPr lang="en-GB" sz="1800" b="1"/>
              <a:t>Prototypen</a:t>
            </a:r>
            <a:r>
              <a:rPr lang="en-GB" sz="1800"/>
              <a:t>) und eine Peripherie mit weniger prototypischen Vertretern beinhalten</a:t>
            </a:r>
          </a:p>
        </p:txBody>
      </p:sp>
    </p:spTree>
    <p:extLst>
      <p:ext uri="{BB962C8B-B14F-4D97-AF65-F5344CB8AC3E}">
        <p14:creationId xmlns:p14="http://schemas.microsoft.com/office/powerpoint/2010/main" val="386966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8E09-9EC0-F14C-8AB6-05F7A30F3908}"/>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34D03A7A-0D95-1241-9E80-68FAF01FF6BD}"/>
              </a:ext>
            </a:extLst>
          </p:cNvPr>
          <p:cNvSpPr>
            <a:spLocks noGrp="1"/>
          </p:cNvSpPr>
          <p:nvPr>
            <p:ph type="ftr" sz="quarter" idx="11"/>
          </p:nvPr>
        </p:nvSpPr>
        <p:spPr/>
        <p:txBody>
          <a:bodyPr/>
          <a:lstStyle/>
          <a:p>
            <a:r>
              <a:rPr lang="de-DE"/>
              <a:t>Pafel &amp; Reich 2016: 223;  Busse 2009: 35; Bild: https://de.wikipedia.org/wiki/Gottlob_Frege#/media/Datei:Young_frege.jpg</a:t>
            </a:r>
          </a:p>
        </p:txBody>
      </p:sp>
      <p:sp>
        <p:nvSpPr>
          <p:cNvPr id="4" name="Slide Number Placeholder 3">
            <a:extLst>
              <a:ext uri="{FF2B5EF4-FFF2-40B4-BE49-F238E27FC236}">
                <a16:creationId xmlns:a16="http://schemas.microsoft.com/office/drawing/2014/main" id="{377D3854-44A7-3948-8D85-4722D9192785}"/>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62E09A80-CD69-674D-AC1E-103FA26E4D51}"/>
              </a:ext>
            </a:extLst>
          </p:cNvPr>
          <p:cNvSpPr>
            <a:spLocks noGrp="1"/>
          </p:cNvSpPr>
          <p:nvPr>
            <p:ph type="body" sz="quarter" idx="14"/>
          </p:nvPr>
        </p:nvSpPr>
        <p:spPr>
          <a:xfrm>
            <a:off x="521550" y="1545752"/>
            <a:ext cx="6076871" cy="3311525"/>
          </a:xfrm>
        </p:spPr>
        <p:txBody>
          <a:bodyPr/>
          <a:lstStyle/>
          <a:p>
            <a:r>
              <a:rPr lang="en-DE"/>
              <a:t>geht v.a. auf Gottlob Frege zurück, weiterentwickelt u.a. von Bertrand Russell, dem frühen Wittgenstein und Rudolf Carnap</a:t>
            </a:r>
          </a:p>
          <a:p>
            <a:r>
              <a:rPr lang="en-DE"/>
              <a:t>Freges "Begriffsschrift" (1879) gilt als Grundlage für die Entwicklung der modernen Logik</a:t>
            </a:r>
          </a:p>
          <a:p>
            <a:r>
              <a:rPr lang="en-DE"/>
              <a:t>weitere Hauptwerke u.a. "Funktion und Begriff" (1891) und v.a. "Über Sinn und Bedeutung" (1892)</a:t>
            </a:r>
          </a:p>
          <a:p>
            <a:r>
              <a:rPr lang="en-DE"/>
              <a:t>heutige logische Semantik leitet sich v.a. aus der Begriffstheorie von Frege, Carnap u.a. ab</a:t>
            </a:r>
          </a:p>
          <a:p>
            <a:pPr marL="0" indent="0">
              <a:buNone/>
            </a:pPr>
            <a:endParaRPr lang="en-DE"/>
          </a:p>
        </p:txBody>
      </p:sp>
      <p:sp>
        <p:nvSpPr>
          <p:cNvPr id="6" name="Text Placeholder 5">
            <a:extLst>
              <a:ext uri="{FF2B5EF4-FFF2-40B4-BE49-F238E27FC236}">
                <a16:creationId xmlns:a16="http://schemas.microsoft.com/office/drawing/2014/main" id="{B25C0719-3394-F64A-84ED-7EB3A8DC56D2}"/>
              </a:ext>
            </a:extLst>
          </p:cNvPr>
          <p:cNvSpPr>
            <a:spLocks noGrp="1"/>
          </p:cNvSpPr>
          <p:nvPr>
            <p:ph type="body" sz="quarter" idx="15"/>
          </p:nvPr>
        </p:nvSpPr>
        <p:spPr/>
        <p:txBody>
          <a:bodyPr/>
          <a:lstStyle/>
          <a:p>
            <a:r>
              <a:rPr lang="en-DE"/>
              <a:t>Wissenschaftsgeschichtliche Einordnung</a:t>
            </a:r>
          </a:p>
        </p:txBody>
      </p:sp>
      <p:pic>
        <p:nvPicPr>
          <p:cNvPr id="2050" name="Picture 2">
            <a:extLst>
              <a:ext uri="{FF2B5EF4-FFF2-40B4-BE49-F238E27FC236}">
                <a16:creationId xmlns:a16="http://schemas.microsoft.com/office/drawing/2014/main" id="{1CD065F6-176B-2F40-9E88-21FD82EE2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002" y="1527540"/>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26950D9-0DCF-B449-9DB2-3AEC088C4138}"/>
              </a:ext>
            </a:extLst>
          </p:cNvPr>
          <p:cNvSpPr txBox="1"/>
          <p:nvPr/>
        </p:nvSpPr>
        <p:spPr>
          <a:xfrm>
            <a:off x="6598421" y="4286185"/>
            <a:ext cx="2319866" cy="300210"/>
          </a:xfrm>
          <a:prstGeom prst="rect">
            <a:avLst/>
          </a:prstGeom>
          <a:noFill/>
        </p:spPr>
        <p:txBody>
          <a:bodyPr wrap="none" rtlCol="0">
            <a:spAutoFit/>
          </a:bodyPr>
          <a:lstStyle/>
          <a:p>
            <a:pPr algn="l"/>
            <a:r>
              <a:rPr lang="en-DE" dirty="0" err="1"/>
              <a:t>Gottlob Frege (1848–1925)</a:t>
            </a:r>
          </a:p>
        </p:txBody>
      </p:sp>
    </p:spTree>
    <p:extLst>
      <p:ext uri="{BB962C8B-B14F-4D97-AF65-F5344CB8AC3E}">
        <p14:creationId xmlns:p14="http://schemas.microsoft.com/office/powerpoint/2010/main" val="2151164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88D8-506A-CD48-9E46-C816144AD670}"/>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94711C3C-D0A0-D844-99AB-652BC2F337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5C610C2-0F00-EB4C-BDD4-47CC616F3303}"/>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B6EC579F-5314-4D49-B4B4-5906D7A25049}"/>
              </a:ext>
            </a:extLst>
          </p:cNvPr>
          <p:cNvSpPr>
            <a:spLocks noGrp="1"/>
          </p:cNvSpPr>
          <p:nvPr>
            <p:ph type="body" sz="quarter" idx="14"/>
          </p:nvPr>
        </p:nvSpPr>
        <p:spPr/>
        <p:txBody>
          <a:bodyPr/>
          <a:lstStyle/>
          <a:p>
            <a:r>
              <a:rPr lang="en-DE"/>
              <a:t>Modell der Kategorisierung und Konzeptbildung</a:t>
            </a:r>
          </a:p>
          <a:p>
            <a:r>
              <a:rPr lang="en-DE"/>
              <a:t>entstand in den 60er-Jahren des 20. Jh. in den Kognitionswissenschaften als Gegenmodell zum lange dominanten Modell der </a:t>
            </a:r>
            <a:r>
              <a:rPr lang="en-DE" b="1"/>
              <a:t>Notwendigen und Hinreichenden Bedingungen </a:t>
            </a:r>
            <a:r>
              <a:rPr lang="en-DE"/>
              <a:t>(NHB)</a:t>
            </a:r>
          </a:p>
          <a:p>
            <a:r>
              <a:rPr lang="en-DE"/>
              <a:t>NHB-Modell geht ursprünglich auf Artistoteles zurück</a:t>
            </a:r>
          </a:p>
          <a:p>
            <a:r>
              <a:rPr lang="en-DE"/>
              <a:t>Prototypentheorie orientiert sich u.a. am Wittgensteinschen Modell der Familienähnlichkeit</a:t>
            </a:r>
          </a:p>
          <a:p>
            <a:r>
              <a:rPr lang="en-DE"/>
              <a:t>auf beides wollen wir nun kurz näher eingehen.</a:t>
            </a:r>
          </a:p>
        </p:txBody>
      </p:sp>
      <p:sp>
        <p:nvSpPr>
          <p:cNvPr id="6" name="Text Placeholder 5">
            <a:extLst>
              <a:ext uri="{FF2B5EF4-FFF2-40B4-BE49-F238E27FC236}">
                <a16:creationId xmlns:a16="http://schemas.microsoft.com/office/drawing/2014/main" id="{296E1BC1-8C36-024E-88C5-01CD6F71C3BC}"/>
              </a:ext>
            </a:extLst>
          </p:cNvPr>
          <p:cNvSpPr>
            <a:spLocks noGrp="1"/>
          </p:cNvSpPr>
          <p:nvPr>
            <p:ph type="body" sz="quarter" idx="15"/>
          </p:nvPr>
        </p:nvSpPr>
        <p:spPr/>
        <p:txBody>
          <a:bodyPr/>
          <a:lstStyle/>
          <a:p>
            <a:r>
              <a:rPr lang="en-DE"/>
              <a:t>Prototypentheorie</a:t>
            </a:r>
          </a:p>
        </p:txBody>
      </p:sp>
    </p:spTree>
    <p:extLst>
      <p:ext uri="{BB962C8B-B14F-4D97-AF65-F5344CB8AC3E}">
        <p14:creationId xmlns:p14="http://schemas.microsoft.com/office/powerpoint/2010/main" val="1084242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7B8E-D85F-674B-8BF3-23BB92B0533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41398F25-5BB2-7649-86FB-CF92FBFA86DC}"/>
              </a:ext>
            </a:extLst>
          </p:cNvPr>
          <p:cNvSpPr>
            <a:spLocks noGrp="1"/>
          </p:cNvSpPr>
          <p:nvPr>
            <p:ph type="ftr" sz="quarter" idx="11"/>
          </p:nvPr>
        </p:nvSpPr>
        <p:spPr/>
        <p:txBody>
          <a:bodyPr/>
          <a:lstStyle/>
          <a:p>
            <a:r>
              <a:rPr lang="de-DE"/>
              <a:t>(Taylor 1995: 23f.)</a:t>
            </a:r>
          </a:p>
        </p:txBody>
      </p:sp>
      <p:sp>
        <p:nvSpPr>
          <p:cNvPr id="4" name="Slide Number Placeholder 3">
            <a:extLst>
              <a:ext uri="{FF2B5EF4-FFF2-40B4-BE49-F238E27FC236}">
                <a16:creationId xmlns:a16="http://schemas.microsoft.com/office/drawing/2014/main" id="{774CC2D9-5327-294A-91D0-655CF05C4265}"/>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E6096703-8184-1E49-A8A8-5E0D6B977657}"/>
              </a:ext>
            </a:extLst>
          </p:cNvPr>
          <p:cNvSpPr>
            <a:spLocks noGrp="1"/>
          </p:cNvSpPr>
          <p:nvPr>
            <p:ph type="body" sz="quarter" idx="14"/>
          </p:nvPr>
        </p:nvSpPr>
        <p:spPr/>
        <p:txBody>
          <a:bodyPr/>
          <a:lstStyle/>
          <a:p>
            <a:pPr marL="514350" indent="-514350">
              <a:buFont typeface="Arial" panose="020B0604020202020204" pitchFamily="34" charset="0"/>
              <a:buAutoNum type="arabicPeriod"/>
            </a:pPr>
            <a:r>
              <a:rPr lang="de-DE" altLang="en-US"/>
              <a:t>Kategorien sind durch notwendige und hinreichende Bedingungen definiert.</a:t>
            </a:r>
          </a:p>
          <a:p>
            <a:pPr marL="514350" indent="-514350">
              <a:buFont typeface="Arial" panose="020B0604020202020204" pitchFamily="34" charset="0"/>
              <a:buAutoNum type="arabicPeriod"/>
            </a:pPr>
            <a:r>
              <a:rPr lang="de-DE" altLang="en-US"/>
              <a:t>Die Merkmale, die eine Kategorie konstituieren, sind binär.</a:t>
            </a:r>
          </a:p>
          <a:p>
            <a:pPr marL="514350" indent="-514350">
              <a:buFont typeface="Arial" panose="020B0604020202020204" pitchFamily="34" charset="0"/>
              <a:buAutoNum type="arabicPeriod"/>
            </a:pPr>
            <a:r>
              <a:rPr lang="de-DE" altLang="en-US"/>
              <a:t>Kategorien haben klare Grenzen.</a:t>
            </a:r>
          </a:p>
          <a:p>
            <a:pPr marL="514350" indent="-514350">
              <a:buFont typeface="Arial" panose="020B0604020202020204" pitchFamily="34" charset="0"/>
              <a:buAutoNum type="arabicPeriod"/>
            </a:pPr>
            <a:r>
              <a:rPr lang="de-DE" altLang="en-US"/>
              <a:t>Alle Mitglieder einer Kategorie haben denselben Status (keine abgestufte Kategorienzugehörigkeit).</a:t>
            </a:r>
          </a:p>
          <a:p>
            <a:endParaRPr lang="en-DE"/>
          </a:p>
        </p:txBody>
      </p:sp>
      <p:sp>
        <p:nvSpPr>
          <p:cNvPr id="6" name="Text Placeholder 5">
            <a:extLst>
              <a:ext uri="{FF2B5EF4-FFF2-40B4-BE49-F238E27FC236}">
                <a16:creationId xmlns:a16="http://schemas.microsoft.com/office/drawing/2014/main" id="{73C73A14-0BD9-4E4A-8ADC-FC42A7B68849}"/>
              </a:ext>
            </a:extLst>
          </p:cNvPr>
          <p:cNvSpPr>
            <a:spLocks noGrp="1"/>
          </p:cNvSpPr>
          <p:nvPr>
            <p:ph type="body" sz="quarter" idx="15"/>
          </p:nvPr>
        </p:nvSpPr>
        <p:spPr/>
        <p:txBody>
          <a:bodyPr/>
          <a:lstStyle/>
          <a:p>
            <a:r>
              <a:rPr lang="en-DE"/>
              <a:t>Modell der Notwendigen und Hinreichenden Bedingungen</a:t>
            </a:r>
          </a:p>
        </p:txBody>
      </p:sp>
    </p:spTree>
    <p:extLst>
      <p:ext uri="{BB962C8B-B14F-4D97-AF65-F5344CB8AC3E}">
        <p14:creationId xmlns:p14="http://schemas.microsoft.com/office/powerpoint/2010/main" val="699181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7B8E-D85F-674B-8BF3-23BB92B0533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41398F25-5BB2-7649-86FB-CF92FBFA86D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74CC2D9-5327-294A-91D0-655CF05C4265}"/>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E6096703-8184-1E49-A8A8-5E0D6B977657}"/>
              </a:ext>
            </a:extLst>
          </p:cNvPr>
          <p:cNvSpPr>
            <a:spLocks noGrp="1"/>
          </p:cNvSpPr>
          <p:nvPr>
            <p:ph type="body" sz="quarter" idx="14"/>
          </p:nvPr>
        </p:nvSpPr>
        <p:spPr/>
        <p:txBody>
          <a:bodyPr/>
          <a:lstStyle/>
          <a:p>
            <a:r>
              <a:rPr lang="en-DE"/>
              <a:t>Definition des Konzepts "Mensch":</a:t>
            </a:r>
          </a:p>
          <a:p>
            <a:endParaRPr lang="en-DE"/>
          </a:p>
          <a:p>
            <a:pPr marL="266700" lvl="1" indent="0">
              <a:buNone/>
            </a:pPr>
            <a:r>
              <a:rPr lang="en-DE"/>
              <a:t>[+ BELEBT] </a:t>
            </a:r>
            <a:r>
              <a:rPr lang="en-DE">
                <a:sym typeface="Wingdings" pitchFamily="2" charset="2"/>
              </a:rPr>
              <a:t> aber was ist mit Toten?</a:t>
            </a:r>
          </a:p>
          <a:p>
            <a:pPr marL="266700" lvl="1" indent="0">
              <a:buNone/>
            </a:pPr>
            <a:r>
              <a:rPr lang="en-DE">
                <a:sym typeface="Wingdings" pitchFamily="2" charset="2"/>
              </a:rPr>
              <a:t>[+ KANN SPRECHEN]  aber was ist mit Menschen, die aufgrund einer Behinderung in keiner Sprache (auch keiner Gebärdensprache) kommunizieren können? Was ist z.B. mit Komatösen?</a:t>
            </a:r>
          </a:p>
          <a:p>
            <a:pPr marL="266700" lvl="1" indent="0">
              <a:buNone/>
            </a:pPr>
            <a:endParaRPr lang="en-DE"/>
          </a:p>
        </p:txBody>
      </p:sp>
      <p:sp>
        <p:nvSpPr>
          <p:cNvPr id="6" name="Text Placeholder 5">
            <a:extLst>
              <a:ext uri="{FF2B5EF4-FFF2-40B4-BE49-F238E27FC236}">
                <a16:creationId xmlns:a16="http://schemas.microsoft.com/office/drawing/2014/main" id="{73C73A14-0BD9-4E4A-8ADC-FC42A7B68849}"/>
              </a:ext>
            </a:extLst>
          </p:cNvPr>
          <p:cNvSpPr>
            <a:spLocks noGrp="1"/>
          </p:cNvSpPr>
          <p:nvPr>
            <p:ph type="body" sz="quarter" idx="15"/>
          </p:nvPr>
        </p:nvSpPr>
        <p:spPr/>
        <p:txBody>
          <a:bodyPr/>
          <a:lstStyle/>
          <a:p>
            <a:r>
              <a:rPr lang="en-DE"/>
              <a:t>Probleme des NHB-Modells</a:t>
            </a:r>
          </a:p>
        </p:txBody>
      </p:sp>
    </p:spTree>
    <p:extLst>
      <p:ext uri="{BB962C8B-B14F-4D97-AF65-F5344CB8AC3E}">
        <p14:creationId xmlns:p14="http://schemas.microsoft.com/office/powerpoint/2010/main" val="2333910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DCDD-3F40-D44B-A9CB-B8DA9DA6C69A}"/>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53D9EDE0-A77F-5247-B8EE-328DDB12D587}"/>
              </a:ext>
            </a:extLst>
          </p:cNvPr>
          <p:cNvSpPr>
            <a:spLocks noGrp="1"/>
          </p:cNvSpPr>
          <p:nvPr>
            <p:ph type="ftr" sz="quarter" idx="11"/>
          </p:nvPr>
        </p:nvSpPr>
        <p:spPr/>
        <p:txBody>
          <a:bodyPr/>
          <a:lstStyle/>
          <a:p>
            <a:r>
              <a:rPr lang="de-DE"/>
              <a:t>(nach Givón 1986: 78)</a:t>
            </a:r>
          </a:p>
        </p:txBody>
      </p:sp>
      <p:sp>
        <p:nvSpPr>
          <p:cNvPr id="4" name="Slide Number Placeholder 3">
            <a:extLst>
              <a:ext uri="{FF2B5EF4-FFF2-40B4-BE49-F238E27FC236}">
                <a16:creationId xmlns:a16="http://schemas.microsoft.com/office/drawing/2014/main" id="{DB972616-BE41-304E-B67D-2E71D690B7C3}"/>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84AD0EC1-9297-8A42-9DCB-2857BE8F21EB}"/>
              </a:ext>
            </a:extLst>
          </p:cNvPr>
          <p:cNvSpPr>
            <a:spLocks noGrp="1"/>
          </p:cNvSpPr>
          <p:nvPr>
            <p:ph type="body" sz="quarter" idx="14"/>
          </p:nvPr>
        </p:nvSpPr>
        <p:spPr/>
        <p:txBody>
          <a:bodyPr/>
          <a:lstStyle/>
          <a:p>
            <a:r>
              <a:rPr lang="en-DE"/>
              <a:t>z.B. </a:t>
            </a:r>
            <a:r>
              <a:rPr lang="en-DE" i="1"/>
              <a:t>Spiel</a:t>
            </a:r>
            <a:r>
              <a:rPr lang="en-DE"/>
              <a:t>: es lässt sich (laut Wittgenstein) kein Merkmal herausarbeiten, das alle Spiele gemeinsam haben! </a:t>
            </a:r>
          </a:p>
        </p:txBody>
      </p:sp>
      <p:sp>
        <p:nvSpPr>
          <p:cNvPr id="6" name="Text Placeholder 5">
            <a:extLst>
              <a:ext uri="{FF2B5EF4-FFF2-40B4-BE49-F238E27FC236}">
                <a16:creationId xmlns:a16="http://schemas.microsoft.com/office/drawing/2014/main" id="{F09EE54D-A008-574B-B6EE-DF5E2CFD7BA7}"/>
              </a:ext>
            </a:extLst>
          </p:cNvPr>
          <p:cNvSpPr>
            <a:spLocks noGrp="1"/>
          </p:cNvSpPr>
          <p:nvPr>
            <p:ph type="body" sz="quarter" idx="15"/>
          </p:nvPr>
        </p:nvSpPr>
        <p:spPr/>
        <p:txBody>
          <a:bodyPr/>
          <a:lstStyle/>
          <a:p>
            <a:r>
              <a:rPr lang="en-DE"/>
              <a:t>Wittgenstein: Familienähnlichkeiten</a:t>
            </a:r>
          </a:p>
        </p:txBody>
      </p:sp>
      <p:pic>
        <p:nvPicPr>
          <p:cNvPr id="8" name="Picture 2">
            <a:extLst>
              <a:ext uri="{FF2B5EF4-FFF2-40B4-BE49-F238E27FC236}">
                <a16:creationId xmlns:a16="http://schemas.microsoft.com/office/drawing/2014/main" id="{BB27BBA4-7DCB-C541-B0DB-859669386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21653" y="2486025"/>
            <a:ext cx="2470150"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45C43542-84CB-894D-BF55-11A1A5AD0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78" y="2452688"/>
            <a:ext cx="2468563" cy="232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558444BE-63E6-AC4D-9BF1-9992DA5DF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391" y="2508250"/>
            <a:ext cx="2468562"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564A9CA3-B494-5C4A-AB98-A79E3E672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166" y="2441575"/>
            <a:ext cx="2468562"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AE4789C2-53BE-B44D-8916-71725B84A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7544" y="2474728"/>
            <a:ext cx="2470150"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84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E3FA-CBCF-7142-8224-C59BAEEEF9F0}"/>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5B6C8AB9-451D-0B46-AD2F-F01501C3A8E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871E0BD-2654-4746-ADDB-5B0CC4DF24B6}"/>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23231D1B-C76D-FA4C-A253-8B476ECA7F2C}"/>
              </a:ext>
            </a:extLst>
          </p:cNvPr>
          <p:cNvSpPr>
            <a:spLocks noGrp="1"/>
          </p:cNvSpPr>
          <p:nvPr>
            <p:ph type="body" sz="quarter" idx="14"/>
          </p:nvPr>
        </p:nvSpPr>
        <p:spPr>
          <a:xfrm>
            <a:off x="2915816" y="1423640"/>
            <a:ext cx="5971840" cy="3311525"/>
          </a:xfrm>
        </p:spPr>
        <p:txBody>
          <a:bodyPr/>
          <a:lstStyle/>
          <a:p>
            <a:pPr marL="0" indent="0">
              <a:buNone/>
            </a:pPr>
            <a:r>
              <a:rPr lang="en-GB" sz="1800"/>
              <a:t>Betrachte z.B. einmal die Vorgänge, die wir »Spiele« nennen. Ich meine Brettspiele, Kartenspiele, Ballspiel, Kampfspiele, usw. Was ist allen diesen gemeinsam? (...) wenn du sie anschaust, wirst du zwar nicht etwas sehen, was </a:t>
            </a:r>
            <a:r>
              <a:rPr lang="en-GB" sz="1800" i="1"/>
              <a:t>allen</a:t>
            </a:r>
            <a:r>
              <a:rPr lang="en-GB" sz="1800"/>
              <a:t> gemeinsam wäre, aber du wirst Ähnlichkeiten, Verwandtschaften, sehen, und zwar eine ganze Reihe. (...) Ich kann diese Ähnlichkeiten nicht besser charakterisieren als durch das Wort »Familienähnlichkeiten«; denn so übergreifen und kreuzen sich die verschiedenen Ähnlichkeiten, die zwischen den Gliedern einer Familie bestehen: Wuchs, Gesichtszüge, Augenfarbe, Gang, Temperament, etc. etc. - Und ich werde sagen: die ›Spiele‹ bilden eine Familie. (Wittgenstein, Philosophische Untersuchungen I, §66f.) </a:t>
            </a:r>
          </a:p>
          <a:p>
            <a:pPr marL="0" indent="0">
              <a:buNone/>
            </a:pPr>
            <a:endParaRPr lang="en-DE" sz="1800"/>
          </a:p>
        </p:txBody>
      </p:sp>
      <p:sp>
        <p:nvSpPr>
          <p:cNvPr id="6" name="Text Placeholder 5">
            <a:extLst>
              <a:ext uri="{FF2B5EF4-FFF2-40B4-BE49-F238E27FC236}">
                <a16:creationId xmlns:a16="http://schemas.microsoft.com/office/drawing/2014/main" id="{D6AB8BDB-E760-AF43-85FC-C7C4D748F62D}"/>
              </a:ext>
            </a:extLst>
          </p:cNvPr>
          <p:cNvSpPr>
            <a:spLocks noGrp="1"/>
          </p:cNvSpPr>
          <p:nvPr>
            <p:ph type="body" sz="quarter" idx="15"/>
          </p:nvPr>
        </p:nvSpPr>
        <p:spPr/>
        <p:txBody>
          <a:bodyPr/>
          <a:lstStyle/>
          <a:p>
            <a:r>
              <a:rPr lang="en-DE"/>
              <a:t>Wittgenstein: Familienähnlichkeiten</a:t>
            </a:r>
          </a:p>
        </p:txBody>
      </p:sp>
      <p:pic>
        <p:nvPicPr>
          <p:cNvPr id="9218" name="Picture 2">
            <a:extLst>
              <a:ext uri="{FF2B5EF4-FFF2-40B4-BE49-F238E27FC236}">
                <a16:creationId xmlns:a16="http://schemas.microsoft.com/office/drawing/2014/main" id="{CDA41B63-37E8-8249-8C50-24CCEB704E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2" t="-200" r="10721" b="21668"/>
          <a:stretch/>
        </p:blipFill>
        <p:spPr bwMode="auto">
          <a:xfrm>
            <a:off x="272365" y="1510467"/>
            <a:ext cx="2413127" cy="315184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0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3AE2-10C5-D74F-ADE6-26DDEB049502}"/>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8CA3591B-3D83-B947-881D-84F34C70DA6E}"/>
              </a:ext>
            </a:extLst>
          </p:cNvPr>
          <p:cNvSpPr>
            <a:spLocks noGrp="1"/>
          </p:cNvSpPr>
          <p:nvPr>
            <p:ph type="ftr" sz="quarter" idx="11"/>
          </p:nvPr>
        </p:nvSpPr>
        <p:spPr/>
        <p:txBody>
          <a:bodyPr/>
          <a:lstStyle/>
          <a:p>
            <a:r>
              <a:rPr lang="de-DE"/>
              <a:t>https://en.wikipedia.org/wiki/Eleanor_Rosch#/media/File:Eleanor_Rosch.jpg</a:t>
            </a:r>
          </a:p>
        </p:txBody>
      </p:sp>
      <p:sp>
        <p:nvSpPr>
          <p:cNvPr id="4" name="Slide Number Placeholder 3">
            <a:extLst>
              <a:ext uri="{FF2B5EF4-FFF2-40B4-BE49-F238E27FC236}">
                <a16:creationId xmlns:a16="http://schemas.microsoft.com/office/drawing/2014/main" id="{1A301454-9B55-E24A-938E-3FEF5BE04C1C}"/>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641BF8F2-80B3-CC4F-ACBD-879AE312A62F}"/>
              </a:ext>
            </a:extLst>
          </p:cNvPr>
          <p:cNvSpPr>
            <a:spLocks noGrp="1"/>
          </p:cNvSpPr>
          <p:nvPr>
            <p:ph type="body" sz="quarter" idx="14"/>
          </p:nvPr>
        </p:nvSpPr>
        <p:spPr>
          <a:xfrm>
            <a:off x="521550" y="1545752"/>
            <a:ext cx="5418602" cy="3311525"/>
          </a:xfrm>
        </p:spPr>
        <p:txBody>
          <a:bodyPr/>
          <a:lstStyle/>
          <a:p>
            <a:r>
              <a:rPr lang="en-DE"/>
              <a:t>geprägt von Eleanor Rosch (Posner 1986 spricht von der "Roshian [sic] revolution")</a:t>
            </a:r>
          </a:p>
          <a:p>
            <a:r>
              <a:rPr lang="en-DE"/>
              <a:t>zahlreiche experimentelle Studien zur Kategorisierung</a:t>
            </a:r>
          </a:p>
          <a:p>
            <a:r>
              <a:rPr lang="en-DE"/>
              <a:t>z.B.: wie bewerten Proband*innen die "Vogeligkeit" unterschiedlicher Vogelarten (und einiger Säugetiere)?</a:t>
            </a:r>
          </a:p>
        </p:txBody>
      </p:sp>
      <p:sp>
        <p:nvSpPr>
          <p:cNvPr id="6" name="Text Placeholder 5">
            <a:extLst>
              <a:ext uri="{FF2B5EF4-FFF2-40B4-BE49-F238E27FC236}">
                <a16:creationId xmlns:a16="http://schemas.microsoft.com/office/drawing/2014/main" id="{CFD4971D-0A04-9A43-8C9E-F0121C638EA3}"/>
              </a:ext>
            </a:extLst>
          </p:cNvPr>
          <p:cNvSpPr>
            <a:spLocks noGrp="1"/>
          </p:cNvSpPr>
          <p:nvPr>
            <p:ph type="body" sz="quarter" idx="15"/>
          </p:nvPr>
        </p:nvSpPr>
        <p:spPr/>
        <p:txBody>
          <a:bodyPr/>
          <a:lstStyle/>
          <a:p>
            <a:r>
              <a:rPr lang="en-DE"/>
              <a:t>Prototypentheorie</a:t>
            </a:r>
          </a:p>
        </p:txBody>
      </p:sp>
      <p:pic>
        <p:nvPicPr>
          <p:cNvPr id="10242" name="Picture 2">
            <a:extLst>
              <a:ext uri="{FF2B5EF4-FFF2-40B4-BE49-F238E27FC236}">
                <a16:creationId xmlns:a16="http://schemas.microsoft.com/office/drawing/2014/main" id="{6227BB90-E283-324A-B547-B93BCA5CE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42" r="28406" b="9902"/>
          <a:stretch/>
        </p:blipFill>
        <p:spPr bwMode="auto">
          <a:xfrm>
            <a:off x="6570222" y="1240498"/>
            <a:ext cx="2376264" cy="2854693"/>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45E57E-4463-4E4F-B657-5354DA5D8B36}"/>
              </a:ext>
            </a:extLst>
          </p:cNvPr>
          <p:cNvSpPr txBox="1"/>
          <p:nvPr/>
        </p:nvSpPr>
        <p:spPr>
          <a:xfrm>
            <a:off x="6372200" y="4165267"/>
            <a:ext cx="2520280" cy="508088"/>
          </a:xfrm>
          <a:prstGeom prst="rect">
            <a:avLst/>
          </a:prstGeom>
          <a:noFill/>
        </p:spPr>
        <p:txBody>
          <a:bodyPr wrap="square" rtlCol="0">
            <a:spAutoFit/>
          </a:bodyPr>
          <a:lstStyle/>
          <a:p>
            <a:pPr algn="ctr"/>
            <a:r>
              <a:rPr lang="en-DE" dirty="0" err="1"/>
              <a:t>Eleanor (Heider) Rosch</a:t>
            </a:r>
          </a:p>
          <a:p>
            <a:pPr algn="ctr"/>
            <a:r>
              <a:rPr lang="en-DE" dirty="0" err="1"/>
              <a:t>(geb. 1938)</a:t>
            </a:r>
          </a:p>
        </p:txBody>
      </p:sp>
    </p:spTree>
    <p:extLst>
      <p:ext uri="{BB962C8B-B14F-4D97-AF65-F5344CB8AC3E}">
        <p14:creationId xmlns:p14="http://schemas.microsoft.com/office/powerpoint/2010/main" val="403109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6FA3-E6AC-A646-8361-7ED037BF53D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EE86F4EE-04E0-9D40-8EC0-6D39F78FCBF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BBC23DE-E88D-1840-97B5-41C0F2B5206F}"/>
              </a:ext>
            </a:extLst>
          </p:cNvPr>
          <p:cNvSpPr>
            <a:spLocks noGrp="1"/>
          </p:cNvSpPr>
          <p:nvPr>
            <p:ph type="sldNum" sz="quarter" idx="12"/>
          </p:nvPr>
        </p:nvSpPr>
        <p:spPr/>
        <p:txBody>
          <a:bodyPr/>
          <a:lstStyle/>
          <a:p>
            <a:fld id="{9D195BCC-3514-4B1B-9C18-24F3D67EC549}" type="slidenum">
              <a:rPr lang="de-DE" smtClean="0"/>
              <a:t>36</a:t>
            </a:fld>
            <a:endParaRPr lang="de-DE" dirty="0"/>
          </a:p>
        </p:txBody>
      </p:sp>
      <p:sp>
        <p:nvSpPr>
          <p:cNvPr id="5" name="Text Placeholder 4">
            <a:extLst>
              <a:ext uri="{FF2B5EF4-FFF2-40B4-BE49-F238E27FC236}">
                <a16:creationId xmlns:a16="http://schemas.microsoft.com/office/drawing/2014/main" id="{279FC0A2-20D0-C14E-B584-141B30CE87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D485E18-6A25-CC43-81A6-A9618B68EA74}"/>
              </a:ext>
            </a:extLst>
          </p:cNvPr>
          <p:cNvPicPr>
            <a:picLocks noChangeAspect="1"/>
          </p:cNvPicPr>
          <p:nvPr/>
        </p:nvPicPr>
        <p:blipFill>
          <a:blip r:embed="rId2"/>
          <a:stretch>
            <a:fillRect/>
          </a:stretch>
        </p:blipFill>
        <p:spPr>
          <a:xfrm>
            <a:off x="510090" y="223959"/>
            <a:ext cx="7129704" cy="4179482"/>
          </a:xfrm>
          <a:prstGeom prst="rect">
            <a:avLst/>
          </a:prstGeom>
        </p:spPr>
      </p:pic>
      <p:sp>
        <p:nvSpPr>
          <p:cNvPr id="7" name="TextBox 6">
            <a:extLst>
              <a:ext uri="{FF2B5EF4-FFF2-40B4-BE49-F238E27FC236}">
                <a16:creationId xmlns:a16="http://schemas.microsoft.com/office/drawing/2014/main" id="{D7A92E8D-2FD3-AE42-899F-FFE35F3039BB}"/>
              </a:ext>
            </a:extLst>
          </p:cNvPr>
          <p:cNvSpPr txBox="1"/>
          <p:nvPr/>
        </p:nvSpPr>
        <p:spPr>
          <a:xfrm>
            <a:off x="43468" y="4403441"/>
            <a:ext cx="7896193" cy="830997"/>
          </a:xfrm>
          <a:prstGeom prst="rect">
            <a:avLst/>
          </a:prstGeom>
          <a:noFill/>
        </p:spPr>
        <p:txBody>
          <a:bodyPr wrap="square" rtlCol="0">
            <a:spAutoFit/>
          </a:bodyPr>
          <a:lstStyle/>
          <a:p>
            <a:r>
              <a:rPr lang="en-US" sz="1600" dirty="0" err="1"/>
              <a:t>aus: </a:t>
            </a:r>
            <a:r>
              <a:rPr lang="en-GB" sz="1600">
                <a:effectLst/>
              </a:rPr>
              <a:t>Rosch, Eleanor. 1975. Cognitive Representation of Semantic Categories. </a:t>
            </a:r>
            <a:r>
              <a:rPr lang="en-GB" sz="1600" i="1">
                <a:effectLst/>
              </a:rPr>
              <a:t>Journal of Experimental Psychology: General</a:t>
            </a:r>
            <a:r>
              <a:rPr lang="en-GB" sz="1600">
                <a:effectLst/>
              </a:rPr>
              <a:t> 104(3). 192–233.</a:t>
            </a:r>
          </a:p>
          <a:p>
            <a:pPr algn="l"/>
            <a:endParaRPr lang="en-US" sz="1600" dirty="0" err="1"/>
          </a:p>
        </p:txBody>
      </p:sp>
      <p:sp>
        <p:nvSpPr>
          <p:cNvPr id="8" name="Rectangle 7">
            <a:extLst>
              <a:ext uri="{FF2B5EF4-FFF2-40B4-BE49-F238E27FC236}">
                <a16:creationId xmlns:a16="http://schemas.microsoft.com/office/drawing/2014/main" id="{0C774701-14B7-5241-8E93-A2D3CEFC478A}"/>
              </a:ext>
            </a:extLst>
          </p:cNvPr>
          <p:cNvSpPr/>
          <p:nvPr/>
        </p:nvSpPr>
        <p:spPr>
          <a:xfrm>
            <a:off x="4427984" y="3947948"/>
            <a:ext cx="2592288" cy="211153"/>
          </a:xfrm>
          <a:prstGeom prst="rect">
            <a:avLst/>
          </a:prstGeom>
          <a:solidFill>
            <a:srgbClr val="FFFF00">
              <a:alpha val="3882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1446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EAD3-605A-5A4A-A630-EAE0D4E074F4}"/>
              </a:ext>
            </a:extLst>
          </p:cNvPr>
          <p:cNvSpPr>
            <a:spLocks noGrp="1"/>
          </p:cNvSpPr>
          <p:nvPr>
            <p:ph type="title"/>
          </p:nvPr>
        </p:nvSpPr>
        <p:spPr/>
        <p:txBody>
          <a:bodyPr/>
          <a:lstStyle/>
          <a:p>
            <a:r>
              <a:rPr lang="en-DE"/>
              <a:t>Tassen und Schüsseln</a:t>
            </a:r>
          </a:p>
        </p:txBody>
      </p:sp>
      <p:sp>
        <p:nvSpPr>
          <p:cNvPr id="3" name="Footer Placeholder 2">
            <a:extLst>
              <a:ext uri="{FF2B5EF4-FFF2-40B4-BE49-F238E27FC236}">
                <a16:creationId xmlns:a16="http://schemas.microsoft.com/office/drawing/2014/main" id="{3675B82E-6FA1-D64D-8807-1D08217BB13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AAA9967-324D-9344-AA71-FBD9716BCC16}"/>
              </a:ext>
            </a:extLst>
          </p:cNvPr>
          <p:cNvSpPr>
            <a:spLocks noGrp="1"/>
          </p:cNvSpPr>
          <p:nvPr>
            <p:ph type="sldNum" sz="quarter" idx="12"/>
          </p:nvPr>
        </p:nvSpPr>
        <p:spPr/>
        <p:txBody>
          <a:bodyPr/>
          <a:lstStyle/>
          <a:p>
            <a:fld id="{9D195BCC-3514-4B1B-9C18-24F3D67EC549}" type="slidenum">
              <a:rPr lang="de-DE" smtClean="0"/>
              <a:t>37</a:t>
            </a:fld>
            <a:endParaRPr lang="de-DE" dirty="0"/>
          </a:p>
        </p:txBody>
      </p:sp>
      <p:sp>
        <p:nvSpPr>
          <p:cNvPr id="5" name="Text Placeholder 4">
            <a:extLst>
              <a:ext uri="{FF2B5EF4-FFF2-40B4-BE49-F238E27FC236}">
                <a16:creationId xmlns:a16="http://schemas.microsoft.com/office/drawing/2014/main" id="{380A9AFF-9188-724E-8B30-83F62973EC31}"/>
              </a:ext>
            </a:extLst>
          </p:cNvPr>
          <p:cNvSpPr>
            <a:spLocks noGrp="1"/>
          </p:cNvSpPr>
          <p:nvPr>
            <p:ph type="body" sz="quarter" idx="13"/>
          </p:nvPr>
        </p:nvSpPr>
        <p:spPr>
          <a:xfrm>
            <a:off x="544910" y="4158938"/>
            <a:ext cx="8096250" cy="452322"/>
          </a:xfrm>
        </p:spPr>
        <p:txBody>
          <a:bodyPr/>
          <a:lstStyle/>
          <a:p>
            <a:pPr marL="0" indent="0">
              <a:buNone/>
            </a:pPr>
            <a:r>
              <a:rPr lang="en-GB"/>
              <a:t>aus: Labov, William (1973): The boundaries of words and their meanings. In: Charles J. Bailey &amp; Roger Shuy, (Hrsg.), New Ways of Analysing Variation in English. Washington: Georgetown University Press, 340–373.</a:t>
            </a:r>
          </a:p>
          <a:p>
            <a:endParaRPr lang="en-DE"/>
          </a:p>
        </p:txBody>
      </p:sp>
      <p:pic>
        <p:nvPicPr>
          <p:cNvPr id="6" name="Picture 5">
            <a:extLst>
              <a:ext uri="{FF2B5EF4-FFF2-40B4-BE49-F238E27FC236}">
                <a16:creationId xmlns:a16="http://schemas.microsoft.com/office/drawing/2014/main" id="{4F774B9E-ABF2-7E49-BEA8-19E1DF613932}"/>
              </a:ext>
            </a:extLst>
          </p:cNvPr>
          <p:cNvPicPr>
            <a:picLocks noChangeAspect="1"/>
          </p:cNvPicPr>
          <p:nvPr/>
        </p:nvPicPr>
        <p:blipFill>
          <a:blip r:embed="rId2"/>
          <a:stretch>
            <a:fillRect/>
          </a:stretch>
        </p:blipFill>
        <p:spPr>
          <a:xfrm>
            <a:off x="571318" y="1254229"/>
            <a:ext cx="2067760" cy="2722550"/>
          </a:xfrm>
          <a:prstGeom prst="rect">
            <a:avLst/>
          </a:prstGeom>
        </p:spPr>
      </p:pic>
      <p:pic>
        <p:nvPicPr>
          <p:cNvPr id="7" name="Picture 6">
            <a:extLst>
              <a:ext uri="{FF2B5EF4-FFF2-40B4-BE49-F238E27FC236}">
                <a16:creationId xmlns:a16="http://schemas.microsoft.com/office/drawing/2014/main" id="{BCDE1625-8A67-0544-B6D2-B18D895F38D6}"/>
              </a:ext>
            </a:extLst>
          </p:cNvPr>
          <p:cNvPicPr>
            <a:picLocks noChangeAspect="1"/>
          </p:cNvPicPr>
          <p:nvPr/>
        </p:nvPicPr>
        <p:blipFill>
          <a:blip r:embed="rId3"/>
          <a:stretch>
            <a:fillRect/>
          </a:stretch>
        </p:blipFill>
        <p:spPr>
          <a:xfrm>
            <a:off x="3077323" y="1183336"/>
            <a:ext cx="4276043" cy="2864335"/>
          </a:xfrm>
          <a:prstGeom prst="rect">
            <a:avLst/>
          </a:prstGeom>
        </p:spPr>
      </p:pic>
    </p:spTree>
    <p:extLst>
      <p:ext uri="{BB962C8B-B14F-4D97-AF65-F5344CB8AC3E}">
        <p14:creationId xmlns:p14="http://schemas.microsoft.com/office/powerpoint/2010/main" val="387245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A8FD-2612-F54D-A3E1-9A66B9D8E7E6}"/>
              </a:ext>
            </a:extLst>
          </p:cNvPr>
          <p:cNvSpPr>
            <a:spLocks noGrp="1"/>
          </p:cNvSpPr>
          <p:nvPr>
            <p:ph type="title"/>
          </p:nvPr>
        </p:nvSpPr>
        <p:spPr/>
        <p:txBody>
          <a:bodyPr/>
          <a:lstStyle/>
          <a:p>
            <a:r>
              <a:rPr lang="en-DE"/>
              <a:t>Farbkategorien</a:t>
            </a:r>
          </a:p>
        </p:txBody>
      </p:sp>
      <p:sp>
        <p:nvSpPr>
          <p:cNvPr id="3" name="Footer Placeholder 2">
            <a:extLst>
              <a:ext uri="{FF2B5EF4-FFF2-40B4-BE49-F238E27FC236}">
                <a16:creationId xmlns:a16="http://schemas.microsoft.com/office/drawing/2014/main" id="{BC9AF1C7-DCD0-244B-9863-CACB71F8D6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808AABF-B757-9145-B20C-256766A2DFEC}"/>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28860ADF-2822-974D-AAC2-3AAEF7B63D69}"/>
              </a:ext>
            </a:extLst>
          </p:cNvPr>
          <p:cNvSpPr>
            <a:spLocks noGrp="1"/>
          </p:cNvSpPr>
          <p:nvPr>
            <p:ph type="body" sz="quarter" idx="14"/>
          </p:nvPr>
        </p:nvSpPr>
        <p:spPr>
          <a:xfrm>
            <a:off x="521550" y="1422797"/>
            <a:ext cx="5490610" cy="3311525"/>
          </a:xfrm>
        </p:spPr>
        <p:txBody>
          <a:bodyPr/>
          <a:lstStyle/>
          <a:p>
            <a:r>
              <a:rPr lang="en-DE"/>
              <a:t>Brent Berlin &amp; Paul Kay (1969): Sprachübergreifende Studie zu Grundfarbwörtern (</a:t>
            </a:r>
            <a:r>
              <a:rPr lang="en-DE" i="1"/>
              <a:t>basic color terms</a:t>
            </a:r>
            <a:r>
              <a:rPr lang="en-DE"/>
              <a:t>)</a:t>
            </a:r>
          </a:p>
          <a:p>
            <a:r>
              <a:rPr lang="en-DE"/>
              <a:t>98 Einzelsprachen</a:t>
            </a:r>
          </a:p>
          <a:p>
            <a:r>
              <a:rPr lang="en-DE"/>
              <a:t>wesentliche Befunde:</a:t>
            </a:r>
          </a:p>
          <a:p>
            <a:pPr lvl="1"/>
            <a:r>
              <a:rPr lang="en-DE"/>
              <a:t>es gibt ca. 11 </a:t>
            </a:r>
            <a:r>
              <a:rPr lang="en-DE" b="1"/>
              <a:t>Fokalfarben </a:t>
            </a:r>
            <a:r>
              <a:rPr lang="en-DE"/>
              <a:t>(</a:t>
            </a:r>
            <a:r>
              <a:rPr lang="en-DE" i="1"/>
              <a:t>focal colors</a:t>
            </a:r>
            <a:r>
              <a:rPr lang="en-DE"/>
              <a:t>), die sprachübergreifend als "beste Beispiele" angegeben werden</a:t>
            </a:r>
          </a:p>
          <a:p>
            <a:pPr lvl="1"/>
            <a:r>
              <a:rPr lang="en-DE"/>
              <a:t>Fokalfarben dienen quasi als Referenzpunkte – wie sich die anderen Farben um sie herum verteilen, hängt von Gesamtzusammensetzung des Systems ab</a:t>
            </a:r>
          </a:p>
          <a:p>
            <a:pPr lvl="1"/>
            <a:endParaRPr lang="en-DE"/>
          </a:p>
          <a:p>
            <a:endParaRPr lang="en-DE"/>
          </a:p>
        </p:txBody>
      </p:sp>
      <p:sp>
        <p:nvSpPr>
          <p:cNvPr id="6" name="Text Placeholder 5">
            <a:extLst>
              <a:ext uri="{FF2B5EF4-FFF2-40B4-BE49-F238E27FC236}">
                <a16:creationId xmlns:a16="http://schemas.microsoft.com/office/drawing/2014/main" id="{615B077E-517D-5A47-A0F0-E47DD4C8C283}"/>
              </a:ext>
            </a:extLst>
          </p:cNvPr>
          <p:cNvSpPr>
            <a:spLocks noGrp="1"/>
          </p:cNvSpPr>
          <p:nvPr>
            <p:ph type="body" sz="quarter" idx="15"/>
          </p:nvPr>
        </p:nvSpPr>
        <p:spPr>
          <a:xfrm>
            <a:off x="521495" y="1026539"/>
            <a:ext cx="5490610" cy="324250"/>
          </a:xfrm>
        </p:spPr>
        <p:txBody>
          <a:bodyPr/>
          <a:lstStyle/>
          <a:p>
            <a:r>
              <a:rPr lang="en-DE"/>
              <a:t>Berlin &amp; Kay</a:t>
            </a:r>
          </a:p>
        </p:txBody>
      </p:sp>
      <p:pic>
        <p:nvPicPr>
          <p:cNvPr id="7" name="Picture 6">
            <a:extLst>
              <a:ext uri="{FF2B5EF4-FFF2-40B4-BE49-F238E27FC236}">
                <a16:creationId xmlns:a16="http://schemas.microsoft.com/office/drawing/2014/main" id="{DA1FD175-2F92-5E44-8C90-0F4789E1EF0B}"/>
              </a:ext>
            </a:extLst>
          </p:cNvPr>
          <p:cNvPicPr>
            <a:picLocks noChangeAspect="1"/>
          </p:cNvPicPr>
          <p:nvPr/>
        </p:nvPicPr>
        <p:blipFill>
          <a:blip r:embed="rId3"/>
          <a:stretch>
            <a:fillRect/>
          </a:stretch>
        </p:blipFill>
        <p:spPr>
          <a:xfrm>
            <a:off x="6156176" y="357128"/>
            <a:ext cx="2870200" cy="4559300"/>
          </a:xfrm>
          <a:prstGeom prst="rect">
            <a:avLst/>
          </a:prstGeom>
        </p:spPr>
      </p:pic>
    </p:spTree>
    <p:extLst>
      <p:ext uri="{BB962C8B-B14F-4D97-AF65-F5344CB8AC3E}">
        <p14:creationId xmlns:p14="http://schemas.microsoft.com/office/powerpoint/2010/main" val="228880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4D94-44FD-F34A-8CF6-0BB6451C59DB}"/>
              </a:ext>
            </a:extLst>
          </p:cNvPr>
          <p:cNvSpPr>
            <a:spLocks noGrp="1"/>
          </p:cNvSpPr>
          <p:nvPr>
            <p:ph type="title"/>
          </p:nvPr>
        </p:nvSpPr>
        <p:spPr/>
        <p:txBody>
          <a:bodyPr/>
          <a:lstStyle/>
          <a:p>
            <a:r>
              <a:rPr lang="en-DE"/>
              <a:t>Farbkategorien</a:t>
            </a:r>
          </a:p>
        </p:txBody>
      </p:sp>
      <p:sp>
        <p:nvSpPr>
          <p:cNvPr id="3" name="Footer Placeholder 2">
            <a:extLst>
              <a:ext uri="{FF2B5EF4-FFF2-40B4-BE49-F238E27FC236}">
                <a16:creationId xmlns:a16="http://schemas.microsoft.com/office/drawing/2014/main" id="{05F4B4E4-D76B-E54D-BFCE-71DFB51850C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B4A8898-12D4-2445-9B38-80C1325C531F}"/>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BFF22611-F41B-B34A-8980-F840468557F2}"/>
              </a:ext>
            </a:extLst>
          </p:cNvPr>
          <p:cNvSpPr>
            <a:spLocks noGrp="1"/>
          </p:cNvSpPr>
          <p:nvPr>
            <p:ph type="body" sz="quarter" idx="14"/>
          </p:nvPr>
        </p:nvSpPr>
        <p:spPr>
          <a:xfrm>
            <a:off x="521550" y="3309097"/>
            <a:ext cx="8101012" cy="1548180"/>
          </a:xfrm>
        </p:spPr>
        <p:txBody>
          <a:bodyPr/>
          <a:lstStyle/>
          <a:p>
            <a:r>
              <a:rPr lang="en-DE"/>
              <a:t>wenn eine Sprache Wörter für die Kategorie(n) weiter rechts hat, hat sie auch Wörter für die Kategorien weiter links</a:t>
            </a:r>
          </a:p>
        </p:txBody>
      </p:sp>
      <p:sp>
        <p:nvSpPr>
          <p:cNvPr id="6" name="Text Placeholder 5">
            <a:extLst>
              <a:ext uri="{FF2B5EF4-FFF2-40B4-BE49-F238E27FC236}">
                <a16:creationId xmlns:a16="http://schemas.microsoft.com/office/drawing/2014/main" id="{8D3571D7-79B8-C84C-8B0C-C994E0022272}"/>
              </a:ext>
            </a:extLst>
          </p:cNvPr>
          <p:cNvSpPr>
            <a:spLocks noGrp="1"/>
          </p:cNvSpPr>
          <p:nvPr>
            <p:ph type="body" sz="quarter" idx="15"/>
          </p:nvPr>
        </p:nvSpPr>
        <p:spPr/>
        <p:txBody>
          <a:bodyPr/>
          <a:lstStyle/>
          <a:p>
            <a:r>
              <a:rPr lang="en-DE"/>
              <a:t>Implikationale Hierarchie</a:t>
            </a:r>
          </a:p>
        </p:txBody>
      </p:sp>
      <p:sp>
        <p:nvSpPr>
          <p:cNvPr id="9" name="Rectangle 8">
            <a:extLst>
              <a:ext uri="{FF2B5EF4-FFF2-40B4-BE49-F238E27FC236}">
                <a16:creationId xmlns:a16="http://schemas.microsoft.com/office/drawing/2014/main" id="{2B338C0C-6F34-DC47-8112-BCD53D9B9485}"/>
              </a:ext>
            </a:extLst>
          </p:cNvPr>
          <p:cNvSpPr/>
          <p:nvPr/>
        </p:nvSpPr>
        <p:spPr>
          <a:xfrm>
            <a:off x="609127" y="1566813"/>
            <a:ext cx="36004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4936696B-D39F-7B4E-80FE-E597965936BF}"/>
              </a:ext>
            </a:extLst>
          </p:cNvPr>
          <p:cNvSpPr/>
          <p:nvPr/>
        </p:nvSpPr>
        <p:spPr>
          <a:xfrm>
            <a:off x="611560" y="2240726"/>
            <a:ext cx="360040" cy="36004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9B94D109-90DE-7D4F-B176-8F5C92EAC02F}"/>
              </a:ext>
            </a:extLst>
          </p:cNvPr>
          <p:cNvSpPr/>
          <p:nvPr/>
        </p:nvSpPr>
        <p:spPr>
          <a:xfrm>
            <a:off x="2051720" y="1929365"/>
            <a:ext cx="360040" cy="360040"/>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49FF978B-074E-114F-BC37-6CAF17E734FE}"/>
              </a:ext>
            </a:extLst>
          </p:cNvPr>
          <p:cNvSpPr/>
          <p:nvPr/>
        </p:nvSpPr>
        <p:spPr>
          <a:xfrm>
            <a:off x="3131840" y="1566813"/>
            <a:ext cx="360040" cy="360040"/>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3" name="Rectangle 12">
            <a:extLst>
              <a:ext uri="{FF2B5EF4-FFF2-40B4-BE49-F238E27FC236}">
                <a16:creationId xmlns:a16="http://schemas.microsoft.com/office/drawing/2014/main" id="{C7E0493F-9334-4C4D-92D9-241DAE3D9EA8}"/>
              </a:ext>
            </a:extLst>
          </p:cNvPr>
          <p:cNvSpPr/>
          <p:nvPr/>
        </p:nvSpPr>
        <p:spPr>
          <a:xfrm>
            <a:off x="3131840" y="2214885"/>
            <a:ext cx="360040" cy="360040"/>
          </a:xfrm>
          <a:prstGeom prst="rect">
            <a:avLst/>
          </a:prstGeom>
          <a:solidFill>
            <a:srgbClr val="00B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4" name="Rectangle 13">
            <a:extLst>
              <a:ext uri="{FF2B5EF4-FFF2-40B4-BE49-F238E27FC236}">
                <a16:creationId xmlns:a16="http://schemas.microsoft.com/office/drawing/2014/main" id="{A4F8E0E6-C39B-4449-AEF5-5B79F0D5F10A}"/>
              </a:ext>
            </a:extLst>
          </p:cNvPr>
          <p:cNvSpPr/>
          <p:nvPr/>
        </p:nvSpPr>
        <p:spPr>
          <a:xfrm>
            <a:off x="4572000" y="1929365"/>
            <a:ext cx="360040" cy="360040"/>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5" name="Rectangle 14">
            <a:extLst>
              <a:ext uri="{FF2B5EF4-FFF2-40B4-BE49-F238E27FC236}">
                <a16:creationId xmlns:a16="http://schemas.microsoft.com/office/drawing/2014/main" id="{13287E65-F7CE-8C43-979B-E6A8450B0D71}"/>
              </a:ext>
            </a:extLst>
          </p:cNvPr>
          <p:cNvSpPr/>
          <p:nvPr/>
        </p:nvSpPr>
        <p:spPr>
          <a:xfrm>
            <a:off x="6012160" y="1929365"/>
            <a:ext cx="360040" cy="360040"/>
          </a:xfrm>
          <a:prstGeom prst="rect">
            <a:avLst/>
          </a:prstGeom>
          <a:solidFill>
            <a:schemeClr val="accent3">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6" name="Rectangle 15">
            <a:extLst>
              <a:ext uri="{FF2B5EF4-FFF2-40B4-BE49-F238E27FC236}">
                <a16:creationId xmlns:a16="http://schemas.microsoft.com/office/drawing/2014/main" id="{EFFE3CBB-F851-C445-AE5C-BB07ED8C9008}"/>
              </a:ext>
            </a:extLst>
          </p:cNvPr>
          <p:cNvSpPr/>
          <p:nvPr/>
        </p:nvSpPr>
        <p:spPr>
          <a:xfrm>
            <a:off x="7711904" y="1367451"/>
            <a:ext cx="360040" cy="360040"/>
          </a:xfrm>
          <a:prstGeom prst="rect">
            <a:avLst/>
          </a:prstGeom>
          <a:solidFill>
            <a:schemeClr val="bg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7" name="Rectangle 16">
            <a:extLst>
              <a:ext uri="{FF2B5EF4-FFF2-40B4-BE49-F238E27FC236}">
                <a16:creationId xmlns:a16="http://schemas.microsoft.com/office/drawing/2014/main" id="{4B41DCF9-7761-814F-BFAA-4FE2D4D79917}"/>
              </a:ext>
            </a:extLst>
          </p:cNvPr>
          <p:cNvSpPr/>
          <p:nvPr/>
        </p:nvSpPr>
        <p:spPr>
          <a:xfrm>
            <a:off x="7711904" y="1791555"/>
            <a:ext cx="360040" cy="360040"/>
          </a:xfrm>
          <a:prstGeom prst="rect">
            <a:avLst/>
          </a:pr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8" name="Rectangle 17">
            <a:extLst>
              <a:ext uri="{FF2B5EF4-FFF2-40B4-BE49-F238E27FC236}">
                <a16:creationId xmlns:a16="http://schemas.microsoft.com/office/drawing/2014/main" id="{09E65066-A90D-FA4F-822D-46ECCFE4E82F}"/>
              </a:ext>
            </a:extLst>
          </p:cNvPr>
          <p:cNvSpPr/>
          <p:nvPr/>
        </p:nvSpPr>
        <p:spPr>
          <a:xfrm>
            <a:off x="7711904" y="2373109"/>
            <a:ext cx="360040" cy="360040"/>
          </a:xfrm>
          <a:prstGeom prst="rect">
            <a:avLst/>
          </a:prstGeom>
          <a:solidFill>
            <a:srgbClr val="7030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19" name="Rectangle 18">
            <a:extLst>
              <a:ext uri="{FF2B5EF4-FFF2-40B4-BE49-F238E27FC236}">
                <a16:creationId xmlns:a16="http://schemas.microsoft.com/office/drawing/2014/main" id="{632854A2-4D82-FD41-9304-8CF839B57806}"/>
              </a:ext>
            </a:extLst>
          </p:cNvPr>
          <p:cNvSpPr/>
          <p:nvPr/>
        </p:nvSpPr>
        <p:spPr>
          <a:xfrm>
            <a:off x="7711904" y="2841103"/>
            <a:ext cx="360040" cy="360040"/>
          </a:xfrm>
          <a:prstGeom prst="rect">
            <a:avLst/>
          </a:prstGeom>
          <a:solidFill>
            <a:schemeClr val="accent4">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highlight>
                <a:srgbClr val="FFFF00"/>
              </a:highlight>
            </a:endParaRPr>
          </a:p>
        </p:txBody>
      </p:sp>
      <p:sp>
        <p:nvSpPr>
          <p:cNvPr id="20" name="TextBox 19">
            <a:extLst>
              <a:ext uri="{FF2B5EF4-FFF2-40B4-BE49-F238E27FC236}">
                <a16:creationId xmlns:a16="http://schemas.microsoft.com/office/drawing/2014/main" id="{9F7A43F5-9622-5243-B014-CE56FCBA56BA}"/>
              </a:ext>
            </a:extLst>
          </p:cNvPr>
          <p:cNvSpPr txBox="1"/>
          <p:nvPr/>
        </p:nvSpPr>
        <p:spPr>
          <a:xfrm>
            <a:off x="1298104"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1" name="TextBox 20">
            <a:extLst>
              <a:ext uri="{FF2B5EF4-FFF2-40B4-BE49-F238E27FC236}">
                <a16:creationId xmlns:a16="http://schemas.microsoft.com/office/drawing/2014/main" id="{33F012AB-A98A-5141-9AC1-2CCFE23CFF11}"/>
              </a:ext>
            </a:extLst>
          </p:cNvPr>
          <p:cNvSpPr txBox="1"/>
          <p:nvPr/>
        </p:nvSpPr>
        <p:spPr>
          <a:xfrm>
            <a:off x="2555776"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2" name="TextBox 21">
            <a:extLst>
              <a:ext uri="{FF2B5EF4-FFF2-40B4-BE49-F238E27FC236}">
                <a16:creationId xmlns:a16="http://schemas.microsoft.com/office/drawing/2014/main" id="{64325694-1C14-834B-AFC2-9C7F3681BA5F}"/>
              </a:ext>
            </a:extLst>
          </p:cNvPr>
          <p:cNvSpPr txBox="1"/>
          <p:nvPr/>
        </p:nvSpPr>
        <p:spPr>
          <a:xfrm>
            <a:off x="3815916"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3" name="TextBox 22">
            <a:extLst>
              <a:ext uri="{FF2B5EF4-FFF2-40B4-BE49-F238E27FC236}">
                <a16:creationId xmlns:a16="http://schemas.microsoft.com/office/drawing/2014/main" id="{5CAD3F77-AB83-D54E-A27C-B1AE5B9E35DD}"/>
              </a:ext>
            </a:extLst>
          </p:cNvPr>
          <p:cNvSpPr txBox="1"/>
          <p:nvPr/>
        </p:nvSpPr>
        <p:spPr>
          <a:xfrm>
            <a:off x="5275987" y="1806639"/>
            <a:ext cx="576064" cy="523220"/>
          </a:xfrm>
          <a:prstGeom prst="rect">
            <a:avLst/>
          </a:prstGeom>
          <a:noFill/>
        </p:spPr>
        <p:txBody>
          <a:bodyPr wrap="square" rtlCol="0">
            <a:spAutoFit/>
          </a:bodyPr>
          <a:lstStyle/>
          <a:p>
            <a:pPr algn="l"/>
            <a:r>
              <a:rPr lang="en-DE" sz="2800" dirty="0" err="1"/>
              <a:t>&lt;</a:t>
            </a:r>
            <a:endParaRPr lang="en-DE" dirty="0" err="1"/>
          </a:p>
        </p:txBody>
      </p:sp>
      <p:sp>
        <p:nvSpPr>
          <p:cNvPr id="24" name="TextBox 23">
            <a:extLst>
              <a:ext uri="{FF2B5EF4-FFF2-40B4-BE49-F238E27FC236}">
                <a16:creationId xmlns:a16="http://schemas.microsoft.com/office/drawing/2014/main" id="{2EC29BD1-7E77-9542-8A5E-37617638E00C}"/>
              </a:ext>
            </a:extLst>
          </p:cNvPr>
          <p:cNvSpPr txBox="1"/>
          <p:nvPr/>
        </p:nvSpPr>
        <p:spPr>
          <a:xfrm>
            <a:off x="6903723" y="1806639"/>
            <a:ext cx="576064" cy="523220"/>
          </a:xfrm>
          <a:prstGeom prst="rect">
            <a:avLst/>
          </a:prstGeom>
          <a:noFill/>
        </p:spPr>
        <p:txBody>
          <a:bodyPr wrap="square" rtlCol="0">
            <a:spAutoFit/>
          </a:bodyPr>
          <a:lstStyle/>
          <a:p>
            <a:pPr algn="l"/>
            <a:r>
              <a:rPr lang="en-DE" sz="2800" dirty="0" err="1"/>
              <a:t>&lt;</a:t>
            </a:r>
            <a:endParaRPr lang="en-DE" dirty="0" err="1"/>
          </a:p>
        </p:txBody>
      </p:sp>
    </p:spTree>
    <p:extLst>
      <p:ext uri="{BB962C8B-B14F-4D97-AF65-F5344CB8AC3E}">
        <p14:creationId xmlns:p14="http://schemas.microsoft.com/office/powerpoint/2010/main" val="239983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58FF-04D1-D14F-92E3-972139761047}"/>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CC52A68A-7640-A145-9437-2169E1211CB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1C4B64C-E1BC-EA47-ADC8-2CC35DF89F91}"/>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C1B7A2DA-23C6-1B47-9187-69642D3A5DBB}"/>
              </a:ext>
            </a:extLst>
          </p:cNvPr>
          <p:cNvSpPr>
            <a:spLocks noGrp="1"/>
          </p:cNvSpPr>
          <p:nvPr>
            <p:ph type="body" sz="quarter" idx="14"/>
          </p:nvPr>
        </p:nvSpPr>
        <p:spPr/>
        <p:txBody>
          <a:bodyPr/>
          <a:lstStyle/>
          <a:p>
            <a:r>
              <a:rPr lang="en-DE"/>
              <a:t>Im Folgenden abstrahieren wir über verschiedene Spielarten der logischen Semantik, die sich im Laufe der Wissenschaftsgeschichte herausgebildet haben</a:t>
            </a:r>
          </a:p>
          <a:p>
            <a:r>
              <a:rPr lang="en-DE"/>
              <a:t>im Wesentlichen konzentrieren wir uns auf die </a:t>
            </a:r>
            <a:r>
              <a:rPr lang="en-DE" b="1"/>
              <a:t>modelltheoretische Semantik</a:t>
            </a:r>
            <a:r>
              <a:rPr lang="en-DE"/>
              <a:t>, die u.a. von Rudolf Carnap, Richard Montague und Saul Kripe in der Tradition von Frege geprägt wurde (vgl. Pafel &amp; Reich 2016: 231)</a:t>
            </a:r>
          </a:p>
          <a:p>
            <a:r>
              <a:rPr lang="en-DE"/>
              <a:t>es handelt sich aber auch dabei nicht um </a:t>
            </a:r>
            <a:r>
              <a:rPr lang="en-DE" i="1"/>
              <a:t>eine </a:t>
            </a:r>
            <a:r>
              <a:rPr lang="en-DE"/>
              <a:t>homogene Theorie – z.B. wird die Montague-Semantik als eigenständige Theorie der Semantik im Verhältnis zur Syntax gesehen (vgl. Janssen 2021) </a:t>
            </a:r>
          </a:p>
        </p:txBody>
      </p:sp>
      <p:sp>
        <p:nvSpPr>
          <p:cNvPr id="6" name="Text Placeholder 5">
            <a:extLst>
              <a:ext uri="{FF2B5EF4-FFF2-40B4-BE49-F238E27FC236}">
                <a16:creationId xmlns:a16="http://schemas.microsoft.com/office/drawing/2014/main" id="{3E472A67-5625-BF40-BB5B-3689DBF4EA6E}"/>
              </a:ext>
            </a:extLst>
          </p:cNvPr>
          <p:cNvSpPr>
            <a:spLocks noGrp="1"/>
          </p:cNvSpPr>
          <p:nvPr>
            <p:ph type="body" sz="quarter" idx="15"/>
          </p:nvPr>
        </p:nvSpPr>
        <p:spPr/>
        <p:txBody>
          <a:bodyPr/>
          <a:lstStyle/>
          <a:p>
            <a:r>
              <a:rPr lang="en-DE"/>
              <a:t>Spielarten</a:t>
            </a:r>
          </a:p>
        </p:txBody>
      </p:sp>
    </p:spTree>
    <p:extLst>
      <p:ext uri="{BB962C8B-B14F-4D97-AF65-F5344CB8AC3E}">
        <p14:creationId xmlns:p14="http://schemas.microsoft.com/office/powerpoint/2010/main" val="3424029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2824-D5BE-3D44-A75B-95CB11817564}"/>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9BC4B1BF-0783-1F4A-BA25-65C4B80A994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B8B214-2EF4-8344-BBF2-F6139B2973FE}"/>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5C24EEF6-456D-1044-A276-6BB218813FAE}"/>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17E82669-42C2-504A-92DC-DFA68C4B8119}"/>
              </a:ext>
            </a:extLst>
          </p:cNvPr>
          <p:cNvSpPr>
            <a:spLocks noGrp="1"/>
          </p:cNvSpPr>
          <p:nvPr>
            <p:ph type="body" sz="quarter" idx="15"/>
          </p:nvPr>
        </p:nvSpPr>
        <p:spPr/>
        <p:txBody>
          <a:bodyPr/>
          <a:lstStyle/>
          <a:p>
            <a:endParaRPr lang="en-DE"/>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Web Viewer">
                <a:extLst>
                  <a:ext uri="{FF2B5EF4-FFF2-40B4-BE49-F238E27FC236}">
                    <a16:creationId xmlns:a16="http://schemas.microsoft.com/office/drawing/2014/main" id="{A6A35B33-F7D7-9846-BFC7-EC63B8C8268F}"/>
                  </a:ext>
                </a:extLst>
              </p:cNvPr>
              <p:cNvGraphicFramePr>
                <a:graphicFrameLocks noGrp="1"/>
              </p:cNvGraphicFramePr>
              <p:nvPr>
                <p:extLst>
                  <p:ext uri="{D42A27DB-BD31-4B8C-83A1-F6EECF244321}">
                    <p14:modId xmlns:p14="http://schemas.microsoft.com/office/powerpoint/2010/main" val="2843190805"/>
                  </p:ext>
                </p:extLst>
              </p:nvPr>
            </p:nvGraphicFramePr>
            <p:xfrm>
              <a:off x="-180528" y="38228"/>
              <a:ext cx="9743728" cy="515086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Add-in 6" title="Web Viewer">
                <a:extLst>
                  <a:ext uri="{FF2B5EF4-FFF2-40B4-BE49-F238E27FC236}">
                    <a16:creationId xmlns:a16="http://schemas.microsoft.com/office/drawing/2014/main" id="{A6A35B33-F7D7-9846-BFC7-EC63B8C8268F}"/>
                  </a:ext>
                </a:extLst>
              </p:cNvPr>
              <p:cNvPicPr>
                <a:picLocks noGrp="1" noRot="1" noChangeAspect="1" noMove="1" noResize="1" noEditPoints="1" noAdjustHandles="1" noChangeArrowheads="1" noChangeShapeType="1"/>
              </p:cNvPicPr>
              <p:nvPr/>
            </p:nvPicPr>
            <p:blipFill>
              <a:blip r:embed="rId4"/>
              <a:stretch>
                <a:fillRect/>
              </a:stretch>
            </p:blipFill>
            <p:spPr>
              <a:xfrm>
                <a:off x="-180528" y="38228"/>
                <a:ext cx="9743728" cy="5150869"/>
              </a:xfrm>
              <a:prstGeom prst="rect">
                <a:avLst/>
              </a:prstGeom>
            </p:spPr>
          </p:pic>
        </mc:Fallback>
      </mc:AlternateContent>
    </p:spTree>
    <p:extLst>
      <p:ext uri="{BB962C8B-B14F-4D97-AF65-F5344CB8AC3E}">
        <p14:creationId xmlns:p14="http://schemas.microsoft.com/office/powerpoint/2010/main" val="268453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0C44-AD78-6246-BFB4-F3EE02AD19D3}"/>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A488E62D-A69F-EF4D-8D78-55C13208B6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9663ADC-ADD9-C84D-8E43-3D1F38AAB1C1}"/>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6" name="Text Placeholder 5">
            <a:extLst>
              <a:ext uri="{FF2B5EF4-FFF2-40B4-BE49-F238E27FC236}">
                <a16:creationId xmlns:a16="http://schemas.microsoft.com/office/drawing/2014/main" id="{CF2F9A56-D703-E448-9EBB-8E16FA360558}"/>
              </a:ext>
            </a:extLst>
          </p:cNvPr>
          <p:cNvSpPr>
            <a:spLocks noGrp="1"/>
          </p:cNvSpPr>
          <p:nvPr>
            <p:ph type="body" sz="quarter" idx="15"/>
          </p:nvPr>
        </p:nvSpPr>
        <p:spPr>
          <a:xfrm>
            <a:off x="521494" y="1062757"/>
            <a:ext cx="8101013" cy="324250"/>
          </a:xfrm>
        </p:spPr>
        <p:txBody>
          <a:bodyPr/>
          <a:lstStyle/>
          <a:p>
            <a:r>
              <a:rPr lang="en-DE"/>
              <a:t>Prototypentheorie: z.B. Kategorie VOGEL</a:t>
            </a:r>
          </a:p>
        </p:txBody>
      </p:sp>
      <p:pic>
        <p:nvPicPr>
          <p:cNvPr id="7" name="Picture 2">
            <a:extLst>
              <a:ext uri="{FF2B5EF4-FFF2-40B4-BE49-F238E27FC236}">
                <a16:creationId xmlns:a16="http://schemas.microsoft.com/office/drawing/2014/main" id="{30074120-3F3C-D144-AED2-85FB36AEF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75893" y="1904604"/>
            <a:ext cx="2468562" cy="232886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F8602AD6-E31F-F34A-8310-5C0E91EBB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055" y="1387079"/>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D7A881DF-3E1B-7541-BAC1-5B10CE4C6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905" y="1904604"/>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4E71B96E-016A-2F45-AAAC-BD3B41037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055" y="2552304"/>
            <a:ext cx="24685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9">
            <a:extLst>
              <a:ext uri="{FF2B5EF4-FFF2-40B4-BE49-F238E27FC236}">
                <a16:creationId xmlns:a16="http://schemas.microsoft.com/office/drawing/2014/main" id="{A0FE14AD-54DC-6649-A98F-834FA21E1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368" y="28698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0">
            <a:extLst>
              <a:ext uri="{FF2B5EF4-FFF2-40B4-BE49-F238E27FC236}">
                <a16:creationId xmlns:a16="http://schemas.microsoft.com/office/drawing/2014/main" id="{E67D44FB-E5BC-2349-8280-0D538F990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305" y="29729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1">
            <a:extLst>
              <a:ext uri="{FF2B5EF4-FFF2-40B4-BE49-F238E27FC236}">
                <a16:creationId xmlns:a16="http://schemas.microsoft.com/office/drawing/2014/main" id="{22664D76-23A9-4D4D-879D-325BFDB63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130" y="30984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2">
            <a:extLst>
              <a:ext uri="{FF2B5EF4-FFF2-40B4-BE49-F238E27FC236}">
                <a16:creationId xmlns:a16="http://schemas.microsoft.com/office/drawing/2014/main" id="{506731FF-E457-9C45-90F9-4D6B2D4A8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905" y="32015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3">
            <a:extLst>
              <a:ext uri="{FF2B5EF4-FFF2-40B4-BE49-F238E27FC236}">
                <a16:creationId xmlns:a16="http://schemas.microsoft.com/office/drawing/2014/main" id="{55066D75-D2C3-7240-AD9F-85E74B986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355" y="2641204"/>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4">
            <a:extLst>
              <a:ext uri="{FF2B5EF4-FFF2-40B4-BE49-F238E27FC236}">
                <a16:creationId xmlns:a16="http://schemas.microsoft.com/office/drawing/2014/main" id="{10D37C74-3769-9A49-A320-16E755087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543" y="2744392"/>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feld 17">
            <a:extLst>
              <a:ext uri="{FF2B5EF4-FFF2-40B4-BE49-F238E27FC236}">
                <a16:creationId xmlns:a16="http://schemas.microsoft.com/office/drawing/2014/main" id="{174513C4-EFE0-4E45-BF4B-73B43C571896}"/>
              </a:ext>
            </a:extLst>
          </p:cNvPr>
          <p:cNvSpPr txBox="1">
            <a:spLocks noChangeArrowheads="1"/>
          </p:cNvSpPr>
          <p:nvPr/>
        </p:nvSpPr>
        <p:spPr bwMode="auto">
          <a:xfrm>
            <a:off x="252636" y="4654897"/>
            <a:ext cx="2192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nach Givón (1986:79)</a:t>
            </a:r>
          </a:p>
        </p:txBody>
      </p:sp>
      <p:cxnSp>
        <p:nvCxnSpPr>
          <p:cNvPr id="18" name="Gerade Verbindung 2">
            <a:extLst>
              <a:ext uri="{FF2B5EF4-FFF2-40B4-BE49-F238E27FC236}">
                <a16:creationId xmlns:a16="http://schemas.microsoft.com/office/drawing/2014/main" id="{855F2674-E379-CF4F-9F62-32C34573DD78}"/>
              </a:ext>
            </a:extLst>
          </p:cNvPr>
          <p:cNvCxnSpPr/>
          <p:nvPr/>
        </p:nvCxnSpPr>
        <p:spPr>
          <a:xfrm>
            <a:off x="4342830" y="3201592"/>
            <a:ext cx="2173288" cy="0"/>
          </a:xfrm>
          <a:prstGeom prst="line">
            <a:avLst/>
          </a:prstGeom>
        </p:spPr>
        <p:style>
          <a:lnRef idx="1">
            <a:schemeClr val="dk1"/>
          </a:lnRef>
          <a:fillRef idx="0">
            <a:schemeClr val="dk1"/>
          </a:fillRef>
          <a:effectRef idx="0">
            <a:schemeClr val="dk1"/>
          </a:effectRef>
          <a:fontRef idx="minor">
            <a:schemeClr val="tx1"/>
          </a:fontRef>
        </p:style>
      </p:cxnSp>
      <p:sp>
        <p:nvSpPr>
          <p:cNvPr id="19" name="Textfeld 6">
            <a:extLst>
              <a:ext uri="{FF2B5EF4-FFF2-40B4-BE49-F238E27FC236}">
                <a16:creationId xmlns:a16="http://schemas.microsoft.com/office/drawing/2014/main" id="{7C91CE91-2673-774A-86C2-B650F2DF234B}"/>
              </a:ext>
            </a:extLst>
          </p:cNvPr>
          <p:cNvSpPr txBox="1">
            <a:spLocks noChangeArrowheads="1"/>
          </p:cNvSpPr>
          <p:nvPr/>
        </p:nvSpPr>
        <p:spPr bwMode="auto">
          <a:xfrm>
            <a:off x="6660580" y="2869804"/>
            <a:ext cx="1481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zentrale /</a:t>
            </a:r>
          </a:p>
          <a:p>
            <a:pPr eaLnBrk="1" hangingPunct="1"/>
            <a:r>
              <a:rPr lang="de-DE" altLang="en-US"/>
              <a:t>prototypische</a:t>
            </a:r>
          </a:p>
          <a:p>
            <a:pPr eaLnBrk="1" hangingPunct="1"/>
            <a:r>
              <a:rPr lang="de-DE" altLang="en-US"/>
              <a:t>Mitglieder</a:t>
            </a:r>
          </a:p>
          <a:p>
            <a:pPr eaLnBrk="1" hangingPunct="1"/>
            <a:r>
              <a:rPr lang="de-DE" altLang="en-US">
                <a:solidFill>
                  <a:srgbClr val="FF0000"/>
                </a:solidFill>
              </a:rPr>
              <a:t>(Spatz)</a:t>
            </a:r>
          </a:p>
        </p:txBody>
      </p:sp>
      <p:cxnSp>
        <p:nvCxnSpPr>
          <p:cNvPr id="20" name="Gerade Verbindung 18">
            <a:extLst>
              <a:ext uri="{FF2B5EF4-FFF2-40B4-BE49-F238E27FC236}">
                <a16:creationId xmlns:a16="http://schemas.microsoft.com/office/drawing/2014/main" id="{17CCBC06-10E1-4446-97D5-2B946EB2711F}"/>
              </a:ext>
            </a:extLst>
          </p:cNvPr>
          <p:cNvCxnSpPr/>
          <p:nvPr/>
        </p:nvCxnSpPr>
        <p:spPr>
          <a:xfrm flipV="1">
            <a:off x="5430268" y="2068117"/>
            <a:ext cx="701675" cy="565150"/>
          </a:xfrm>
          <a:prstGeom prst="line">
            <a:avLst/>
          </a:prstGeom>
        </p:spPr>
        <p:style>
          <a:lnRef idx="1">
            <a:schemeClr val="dk1"/>
          </a:lnRef>
          <a:fillRef idx="0">
            <a:schemeClr val="dk1"/>
          </a:fillRef>
          <a:effectRef idx="0">
            <a:schemeClr val="dk1"/>
          </a:effectRef>
          <a:fontRef idx="minor">
            <a:schemeClr val="tx1"/>
          </a:fontRef>
        </p:style>
      </p:cxnSp>
      <p:sp>
        <p:nvSpPr>
          <p:cNvPr id="21" name="Textfeld 9">
            <a:extLst>
              <a:ext uri="{FF2B5EF4-FFF2-40B4-BE49-F238E27FC236}">
                <a16:creationId xmlns:a16="http://schemas.microsoft.com/office/drawing/2014/main" id="{B304E989-E5F0-524B-AADF-8D54D55A437A}"/>
              </a:ext>
            </a:extLst>
          </p:cNvPr>
          <p:cNvSpPr txBox="1">
            <a:spLocks noChangeArrowheads="1"/>
          </p:cNvSpPr>
          <p:nvPr/>
        </p:nvSpPr>
        <p:spPr bwMode="auto">
          <a:xfrm>
            <a:off x="6119243" y="1752204"/>
            <a:ext cx="214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de-DE" altLang="en-US"/>
              <a:t>marginale Mitglieder</a:t>
            </a:r>
          </a:p>
          <a:p>
            <a:pPr eaLnBrk="1" hangingPunct="1"/>
            <a:r>
              <a:rPr lang="de-DE" altLang="en-US">
                <a:solidFill>
                  <a:srgbClr val="FF0000"/>
                </a:solidFill>
              </a:rPr>
              <a:t>(Pinguin)</a:t>
            </a:r>
          </a:p>
        </p:txBody>
      </p:sp>
    </p:spTree>
    <p:extLst>
      <p:ext uri="{BB962C8B-B14F-4D97-AF65-F5344CB8AC3E}">
        <p14:creationId xmlns:p14="http://schemas.microsoft.com/office/powerpoint/2010/main" val="158296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7FB6-A443-C644-8A90-6B8C1E2B8F5E}"/>
              </a:ext>
            </a:extLst>
          </p:cNvPr>
          <p:cNvSpPr>
            <a:spLocks noGrp="1"/>
          </p:cNvSpPr>
          <p:nvPr>
            <p:ph type="title"/>
          </p:nvPr>
        </p:nvSpPr>
        <p:spPr/>
        <p:txBody>
          <a:bodyPr/>
          <a:lstStyle/>
          <a:p>
            <a:r>
              <a:rPr lang="en-DE"/>
              <a:t>Prototypensemantik</a:t>
            </a:r>
          </a:p>
        </p:txBody>
      </p:sp>
      <p:sp>
        <p:nvSpPr>
          <p:cNvPr id="3" name="Footer Placeholder 2">
            <a:extLst>
              <a:ext uri="{FF2B5EF4-FFF2-40B4-BE49-F238E27FC236}">
                <a16:creationId xmlns:a16="http://schemas.microsoft.com/office/drawing/2014/main" id="{7726A450-3B6E-FF42-ABAF-6D156671EA8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B6981F9-820A-F944-8C38-313BD3F03F7B}"/>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517DE165-4C17-E042-990C-D434C3A47F5D}"/>
              </a:ext>
            </a:extLst>
          </p:cNvPr>
          <p:cNvSpPr>
            <a:spLocks noGrp="1"/>
          </p:cNvSpPr>
          <p:nvPr>
            <p:ph type="body" sz="quarter" idx="14"/>
          </p:nvPr>
        </p:nvSpPr>
        <p:spPr/>
        <p:txBody>
          <a:bodyPr/>
          <a:lstStyle/>
          <a:p>
            <a:pPr marL="342900" indent="-342900">
              <a:buFont typeface="+mj-lt"/>
              <a:buAutoNum type="arabicPeriod"/>
            </a:pPr>
            <a:r>
              <a:rPr lang="de-DE" sz="1800"/>
              <a:t>Eine Kategorie hat eine prototypische innere Struktur.</a:t>
            </a:r>
            <a:endParaRPr lang="en-DE" sz="1800"/>
          </a:p>
          <a:p>
            <a:pPr marL="342900" indent="-342900">
              <a:buFont typeface="+mj-lt"/>
              <a:buAutoNum type="arabicPeriod"/>
            </a:pPr>
            <a:r>
              <a:rPr lang="de-DE" sz="1800"/>
              <a:t>Der Repräsentativitätsgrad eines Exemplares entspricht dem Grad seiner Zugehörigkeit zur Kategorie.</a:t>
            </a:r>
            <a:endParaRPr lang="en-DE" sz="1800"/>
          </a:p>
          <a:p>
            <a:pPr marL="342900" indent="-342900">
              <a:buFont typeface="+mj-lt"/>
              <a:buAutoNum type="arabicPeriod"/>
            </a:pPr>
            <a:r>
              <a:rPr lang="de-DE" sz="1800"/>
              <a:t>Die Grenzen zwischen den Kategorien bzw. Begriffen sind unscharf.</a:t>
            </a:r>
            <a:endParaRPr lang="en-DE" sz="1800"/>
          </a:p>
          <a:p>
            <a:pPr marL="342900" indent="-342900">
              <a:buFont typeface="+mj-lt"/>
              <a:buAutoNum type="arabicPeriod"/>
            </a:pPr>
            <a:r>
              <a:rPr lang="de-DE" sz="1800"/>
              <a:t>Die Vertreter einer Kategorie verfügen nicht über Eigenschaften, die allen Vertretern gemeinsam sind; sie werden durch eine Familienähnlichkeit zusammengehalten.</a:t>
            </a:r>
            <a:endParaRPr lang="en-DE" sz="1800"/>
          </a:p>
          <a:p>
            <a:pPr marL="342900" indent="-342900">
              <a:buFont typeface="+mj-lt"/>
              <a:buAutoNum type="arabicPeriod"/>
            </a:pPr>
            <a:r>
              <a:rPr lang="de-DE" sz="1800"/>
              <a:t>Die Zugehörigkeit zu einer Kategorie ergibt sich aus dem Grad an Ähnlichkeit mit dem Prototyp.</a:t>
            </a:r>
            <a:endParaRPr lang="en-DE" sz="1800"/>
          </a:p>
          <a:p>
            <a:pPr marL="342900" indent="-342900">
              <a:buFont typeface="+mj-lt"/>
              <a:buAutoNum type="arabicPeriod"/>
            </a:pPr>
            <a:r>
              <a:rPr lang="de-DE" sz="1800"/>
              <a:t>Über diese Zugehörigkeit wird nicht analytisch, sondern global entschieden.“</a:t>
            </a:r>
            <a:endParaRPr lang="en-DE" sz="1800"/>
          </a:p>
          <a:p>
            <a:pPr>
              <a:buFont typeface="+mj-lt"/>
              <a:buAutoNum type="arabicPeriod"/>
            </a:pPr>
            <a:endParaRPr lang="en-DE" sz="1200"/>
          </a:p>
        </p:txBody>
      </p:sp>
      <p:sp>
        <p:nvSpPr>
          <p:cNvPr id="6" name="Text Placeholder 5">
            <a:extLst>
              <a:ext uri="{FF2B5EF4-FFF2-40B4-BE49-F238E27FC236}">
                <a16:creationId xmlns:a16="http://schemas.microsoft.com/office/drawing/2014/main" id="{91057A4A-CB45-8E49-A5CD-CCC8E8758EB0}"/>
              </a:ext>
            </a:extLst>
          </p:cNvPr>
          <p:cNvSpPr>
            <a:spLocks noGrp="1"/>
          </p:cNvSpPr>
          <p:nvPr>
            <p:ph type="body" sz="quarter" idx="15"/>
          </p:nvPr>
        </p:nvSpPr>
        <p:spPr/>
        <p:txBody>
          <a:bodyPr/>
          <a:lstStyle/>
          <a:p>
            <a:r>
              <a:rPr lang="en-DE"/>
              <a:t>Prototypentheorie: Grundannahmen (Kleiber 1998: 34f.)</a:t>
            </a:r>
          </a:p>
        </p:txBody>
      </p:sp>
    </p:spTree>
    <p:extLst>
      <p:ext uri="{BB962C8B-B14F-4D97-AF65-F5344CB8AC3E}">
        <p14:creationId xmlns:p14="http://schemas.microsoft.com/office/powerpoint/2010/main" val="93896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F2A5-BA03-DF4C-AD5E-AA0C854FA8A0}"/>
              </a:ext>
            </a:extLst>
          </p:cNvPr>
          <p:cNvSpPr>
            <a:spLocks noGrp="1"/>
          </p:cNvSpPr>
          <p:nvPr>
            <p:ph type="title"/>
          </p:nvPr>
        </p:nvSpPr>
        <p:spPr/>
        <p:txBody>
          <a:bodyPr/>
          <a:lstStyle/>
          <a:p>
            <a:r>
              <a:rPr lang="en-DE"/>
              <a:t>Was sehen Sie?</a:t>
            </a:r>
          </a:p>
        </p:txBody>
      </p:sp>
      <p:sp>
        <p:nvSpPr>
          <p:cNvPr id="3" name="Footer Placeholder 2">
            <a:extLst>
              <a:ext uri="{FF2B5EF4-FFF2-40B4-BE49-F238E27FC236}">
                <a16:creationId xmlns:a16="http://schemas.microsoft.com/office/drawing/2014/main" id="{E7E0CD01-49E9-D248-996D-E1C3565652E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0497FBC-378C-C545-BEA9-20391EE89785}"/>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6" name="Text Placeholder 5">
            <a:extLst>
              <a:ext uri="{FF2B5EF4-FFF2-40B4-BE49-F238E27FC236}">
                <a16:creationId xmlns:a16="http://schemas.microsoft.com/office/drawing/2014/main" id="{CF9E0880-6C83-314C-97DB-074A5FA3DC00}"/>
              </a:ext>
            </a:extLst>
          </p:cNvPr>
          <p:cNvSpPr>
            <a:spLocks noGrp="1"/>
          </p:cNvSpPr>
          <p:nvPr>
            <p:ph type="body" sz="quarter" idx="15"/>
          </p:nvPr>
        </p:nvSpPr>
        <p:spPr/>
        <p:txBody>
          <a:bodyPr/>
          <a:lstStyle/>
          <a:p>
            <a:endParaRPr lang="en-DE"/>
          </a:p>
        </p:txBody>
      </p:sp>
      <p:pic>
        <p:nvPicPr>
          <p:cNvPr id="11266" name="Picture 2" descr="Guitar, Acoustic, Instrument, Musical Instrument">
            <a:extLst>
              <a:ext uri="{FF2B5EF4-FFF2-40B4-BE49-F238E27FC236}">
                <a16:creationId xmlns:a16="http://schemas.microsoft.com/office/drawing/2014/main" id="{C99EF10F-9E8E-C14E-8FF7-43DF33C78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48"/>
          <a:stretch/>
        </p:blipFill>
        <p:spPr bwMode="auto">
          <a:xfrm>
            <a:off x="1835696" y="1349788"/>
            <a:ext cx="5806603" cy="3025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2CD2506B-F101-5C48-AF35-8C5EFB4764D5}"/>
              </a:ext>
            </a:extLst>
          </p:cNvPr>
          <p:cNvSpPr txBox="1">
            <a:spLocks/>
          </p:cNvSpPr>
          <p:nvPr/>
        </p:nvSpPr>
        <p:spPr>
          <a:xfrm>
            <a:off x="-342658" y="4392074"/>
            <a:ext cx="8101012"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pPr marL="0" indent="0" algn="ctr">
              <a:buFont typeface="Wingdings 2" panose="05020102010507070707" pitchFamily="18" charset="2"/>
              <a:buNone/>
            </a:pPr>
            <a:r>
              <a:rPr lang="en-DE"/>
              <a:t>Bitte gehen Sie auf </a:t>
            </a:r>
            <a:r>
              <a:rPr lang="en-GB">
                <a:hlinkClick r:id="rId3"/>
              </a:rPr>
              <a:t>https://pingo.coactum.de/763033</a:t>
            </a:r>
            <a:endParaRPr lang="en-DE"/>
          </a:p>
        </p:txBody>
      </p:sp>
      <p:pic>
        <p:nvPicPr>
          <p:cNvPr id="9" name="Picture 2" descr="QR Code für Pingo">
            <a:extLst>
              <a:ext uri="{FF2B5EF4-FFF2-40B4-BE49-F238E27FC236}">
                <a16:creationId xmlns:a16="http://schemas.microsoft.com/office/drawing/2014/main" id="{3209FC95-88A2-BD4F-97FA-7A814042B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769" y="3737216"/>
            <a:ext cx="1149539" cy="114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18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6053-B520-1F4D-BC5E-517C15DA3975}"/>
              </a:ext>
            </a:extLst>
          </p:cNvPr>
          <p:cNvSpPr>
            <a:spLocks noGrp="1"/>
          </p:cNvSpPr>
          <p:nvPr>
            <p:ph type="title"/>
          </p:nvPr>
        </p:nvSpPr>
        <p:spPr/>
        <p:txBody>
          <a:bodyPr/>
          <a:lstStyle/>
          <a:p>
            <a:r>
              <a:rPr lang="en-DE"/>
              <a:t>Was sehen Sie?</a:t>
            </a:r>
          </a:p>
        </p:txBody>
      </p:sp>
      <p:sp>
        <p:nvSpPr>
          <p:cNvPr id="3" name="Footer Placeholder 2">
            <a:extLst>
              <a:ext uri="{FF2B5EF4-FFF2-40B4-BE49-F238E27FC236}">
                <a16:creationId xmlns:a16="http://schemas.microsoft.com/office/drawing/2014/main" id="{FA63AB84-E98B-774C-95B0-C87C3ED08F3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EE7740-2151-9B46-AF67-43E33900CF8D}"/>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C24C9C06-9BC1-6041-94C8-15DD4B66924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59CE99F-AD5C-7146-92E3-A8F9C6CCD7E3}"/>
              </a:ext>
            </a:extLst>
          </p:cNvPr>
          <p:cNvSpPr>
            <a:spLocks noGrp="1"/>
          </p:cNvSpPr>
          <p:nvPr>
            <p:ph type="body" sz="quarter" idx="15"/>
          </p:nvPr>
        </p:nvSpPr>
        <p:spPr/>
        <p:txBody>
          <a:bodyPr/>
          <a:lstStyle/>
          <a:p>
            <a:r>
              <a:rPr lang="en-DE"/>
              <a:t>Ergebnis:</a:t>
            </a:r>
          </a:p>
        </p:txBody>
      </p:sp>
    </p:spTree>
    <p:extLst>
      <p:ext uri="{BB962C8B-B14F-4D97-AF65-F5344CB8AC3E}">
        <p14:creationId xmlns:p14="http://schemas.microsoft.com/office/powerpoint/2010/main" val="232154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2983-8EF0-654B-AF79-4884604A5823}"/>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2D31D972-F347-F24E-8CF9-95C6ABFB2C83}"/>
              </a:ext>
            </a:extLst>
          </p:cNvPr>
          <p:cNvSpPr>
            <a:spLocks noGrp="1"/>
          </p:cNvSpPr>
          <p:nvPr>
            <p:ph type="ftr" sz="quarter" idx="11"/>
          </p:nvPr>
        </p:nvSpPr>
        <p:spPr/>
        <p:txBody>
          <a:bodyPr/>
          <a:lstStyle/>
          <a:p>
            <a:r>
              <a:rPr lang="de-DE"/>
              <a:t>(Löbner 2015: 334)</a:t>
            </a:r>
          </a:p>
        </p:txBody>
      </p:sp>
      <p:sp>
        <p:nvSpPr>
          <p:cNvPr id="4" name="Slide Number Placeholder 3">
            <a:extLst>
              <a:ext uri="{FF2B5EF4-FFF2-40B4-BE49-F238E27FC236}">
                <a16:creationId xmlns:a16="http://schemas.microsoft.com/office/drawing/2014/main" id="{52045244-3BC3-1049-AB09-E4CB48510513}"/>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6" name="Text Placeholder 5">
            <a:extLst>
              <a:ext uri="{FF2B5EF4-FFF2-40B4-BE49-F238E27FC236}">
                <a16:creationId xmlns:a16="http://schemas.microsoft.com/office/drawing/2014/main" id="{53FC64AB-773D-194C-9C75-8442D4ED1C48}"/>
              </a:ext>
            </a:extLst>
          </p:cNvPr>
          <p:cNvSpPr>
            <a:spLocks noGrp="1"/>
          </p:cNvSpPr>
          <p:nvPr>
            <p:ph type="body" sz="quarter" idx="15"/>
          </p:nvPr>
        </p:nvSpPr>
        <p:spPr/>
        <p:txBody>
          <a:bodyPr/>
          <a:lstStyle/>
          <a:p>
            <a:r>
              <a:rPr lang="en-DE"/>
              <a:t>Basisebene (base-level categories)</a:t>
            </a:r>
          </a:p>
        </p:txBody>
      </p:sp>
      <p:sp>
        <p:nvSpPr>
          <p:cNvPr id="7" name="Rounded Rectangle 6">
            <a:extLst>
              <a:ext uri="{FF2B5EF4-FFF2-40B4-BE49-F238E27FC236}">
                <a16:creationId xmlns:a16="http://schemas.microsoft.com/office/drawing/2014/main" id="{97F980E9-319C-B549-A41B-F23AEE436327}"/>
              </a:ext>
            </a:extLst>
          </p:cNvPr>
          <p:cNvSpPr/>
          <p:nvPr/>
        </p:nvSpPr>
        <p:spPr>
          <a:xfrm>
            <a:off x="3275855" y="1696118"/>
            <a:ext cx="3528392"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Musikinstrument</a:t>
            </a:r>
          </a:p>
        </p:txBody>
      </p:sp>
      <p:sp>
        <p:nvSpPr>
          <p:cNvPr id="8" name="Rounded Rectangle 7">
            <a:extLst>
              <a:ext uri="{FF2B5EF4-FFF2-40B4-BE49-F238E27FC236}">
                <a16:creationId xmlns:a16="http://schemas.microsoft.com/office/drawing/2014/main" id="{2AFBF4B6-8AA4-3D4D-9E70-AE684CA6D8F5}"/>
              </a:ext>
            </a:extLst>
          </p:cNvPr>
          <p:cNvSpPr/>
          <p:nvPr/>
        </p:nvSpPr>
        <p:spPr>
          <a:xfrm>
            <a:off x="7164288" y="2934965"/>
            <a:ext cx="1719808"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Klavier</a:t>
            </a:r>
          </a:p>
        </p:txBody>
      </p:sp>
      <p:sp>
        <p:nvSpPr>
          <p:cNvPr id="9" name="Rounded Rectangle 8">
            <a:extLst>
              <a:ext uri="{FF2B5EF4-FFF2-40B4-BE49-F238E27FC236}">
                <a16:creationId xmlns:a16="http://schemas.microsoft.com/office/drawing/2014/main" id="{8FE2649F-857B-F94A-BC65-DD86B570E4E7}"/>
              </a:ext>
            </a:extLst>
          </p:cNvPr>
          <p:cNvSpPr/>
          <p:nvPr/>
        </p:nvSpPr>
        <p:spPr>
          <a:xfrm>
            <a:off x="4013849" y="2901155"/>
            <a:ext cx="2052405"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Saxophon</a:t>
            </a:r>
          </a:p>
        </p:txBody>
      </p:sp>
      <p:sp>
        <p:nvSpPr>
          <p:cNvPr id="10" name="Rounded Rectangle 9">
            <a:extLst>
              <a:ext uri="{FF2B5EF4-FFF2-40B4-BE49-F238E27FC236}">
                <a16:creationId xmlns:a16="http://schemas.microsoft.com/office/drawing/2014/main" id="{2F839396-EEAC-694F-8D8B-5823E3CE2640}"/>
              </a:ext>
            </a:extLst>
          </p:cNvPr>
          <p:cNvSpPr/>
          <p:nvPr/>
        </p:nvSpPr>
        <p:spPr>
          <a:xfrm>
            <a:off x="613127" y="2929960"/>
            <a:ext cx="2302689"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Gitarre</a:t>
            </a:r>
          </a:p>
        </p:txBody>
      </p:sp>
      <p:sp>
        <p:nvSpPr>
          <p:cNvPr id="11" name="Rounded Rectangle 10">
            <a:extLst>
              <a:ext uri="{FF2B5EF4-FFF2-40B4-BE49-F238E27FC236}">
                <a16:creationId xmlns:a16="http://schemas.microsoft.com/office/drawing/2014/main" id="{056E4AFC-C7B1-1541-8108-06136F2ABFF3}"/>
              </a:ext>
            </a:extLst>
          </p:cNvPr>
          <p:cNvSpPr/>
          <p:nvPr/>
        </p:nvSpPr>
        <p:spPr>
          <a:xfrm>
            <a:off x="6576695" y="3878123"/>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Flügel</a:t>
            </a:r>
          </a:p>
        </p:txBody>
      </p:sp>
      <p:sp>
        <p:nvSpPr>
          <p:cNvPr id="12" name="Rounded Rectangle 11">
            <a:extLst>
              <a:ext uri="{FF2B5EF4-FFF2-40B4-BE49-F238E27FC236}">
                <a16:creationId xmlns:a16="http://schemas.microsoft.com/office/drawing/2014/main" id="{55D91C1D-100F-D048-BCF4-1BA81D3DEFBB}"/>
              </a:ext>
            </a:extLst>
          </p:cNvPr>
          <p:cNvSpPr/>
          <p:nvPr/>
        </p:nvSpPr>
        <p:spPr>
          <a:xfrm>
            <a:off x="3681699" y="3871069"/>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Sopran-Sax.</a:t>
            </a:r>
          </a:p>
        </p:txBody>
      </p:sp>
      <p:sp>
        <p:nvSpPr>
          <p:cNvPr id="13" name="Rounded Rectangle 12">
            <a:extLst>
              <a:ext uri="{FF2B5EF4-FFF2-40B4-BE49-F238E27FC236}">
                <a16:creationId xmlns:a16="http://schemas.microsoft.com/office/drawing/2014/main" id="{7026BF5F-C485-024C-B30E-D19775C99B44}"/>
              </a:ext>
            </a:extLst>
          </p:cNvPr>
          <p:cNvSpPr/>
          <p:nvPr/>
        </p:nvSpPr>
        <p:spPr>
          <a:xfrm>
            <a:off x="37062" y="3876194"/>
            <a:ext cx="1510602"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Schlag-gitarre</a:t>
            </a:r>
          </a:p>
        </p:txBody>
      </p:sp>
      <p:sp>
        <p:nvSpPr>
          <p:cNvPr id="14" name="Rounded Rectangle 13">
            <a:extLst>
              <a:ext uri="{FF2B5EF4-FFF2-40B4-BE49-F238E27FC236}">
                <a16:creationId xmlns:a16="http://schemas.microsoft.com/office/drawing/2014/main" id="{064A63DB-EE22-8144-901A-C34309971BC7}"/>
              </a:ext>
            </a:extLst>
          </p:cNvPr>
          <p:cNvSpPr/>
          <p:nvPr/>
        </p:nvSpPr>
        <p:spPr>
          <a:xfrm>
            <a:off x="1859381" y="3871069"/>
            <a:ext cx="151060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E-Gitarre</a:t>
            </a:r>
          </a:p>
        </p:txBody>
      </p:sp>
      <p:sp>
        <p:nvSpPr>
          <p:cNvPr id="15" name="Rounded Rectangle 14">
            <a:extLst>
              <a:ext uri="{FF2B5EF4-FFF2-40B4-BE49-F238E27FC236}">
                <a16:creationId xmlns:a16="http://schemas.microsoft.com/office/drawing/2014/main" id="{EFBDC365-A051-4447-85FE-40FEDA80AE44}"/>
              </a:ext>
            </a:extLst>
          </p:cNvPr>
          <p:cNvSpPr/>
          <p:nvPr/>
        </p:nvSpPr>
        <p:spPr>
          <a:xfrm>
            <a:off x="5129197" y="3871069"/>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Alt-Sax.</a:t>
            </a:r>
          </a:p>
        </p:txBody>
      </p:sp>
      <p:sp>
        <p:nvSpPr>
          <p:cNvPr id="16" name="Rounded Rectangle 15">
            <a:extLst>
              <a:ext uri="{FF2B5EF4-FFF2-40B4-BE49-F238E27FC236}">
                <a16:creationId xmlns:a16="http://schemas.microsoft.com/office/drawing/2014/main" id="{B5CCF6B3-4066-9A41-89D1-1FEF578B671D}"/>
              </a:ext>
            </a:extLst>
          </p:cNvPr>
          <p:cNvSpPr/>
          <p:nvPr/>
        </p:nvSpPr>
        <p:spPr>
          <a:xfrm>
            <a:off x="8024192" y="3878123"/>
            <a:ext cx="1135781" cy="72008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DE" sz="2000"/>
              <a:t>Piano</a:t>
            </a:r>
          </a:p>
        </p:txBody>
      </p:sp>
      <p:cxnSp>
        <p:nvCxnSpPr>
          <p:cNvPr id="18" name="Straight Connector 17">
            <a:extLst>
              <a:ext uri="{FF2B5EF4-FFF2-40B4-BE49-F238E27FC236}">
                <a16:creationId xmlns:a16="http://schemas.microsoft.com/office/drawing/2014/main" id="{8A85AB81-169A-004C-B896-BA8CFD799B86}"/>
              </a:ext>
            </a:extLst>
          </p:cNvPr>
          <p:cNvCxnSpPr>
            <a:stCxn id="7" idx="2"/>
            <a:endCxn id="10" idx="0"/>
          </p:cNvCxnSpPr>
          <p:nvPr/>
        </p:nvCxnSpPr>
        <p:spPr>
          <a:xfrm flipH="1">
            <a:off x="1764472" y="2416198"/>
            <a:ext cx="3275579" cy="51376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E22EA4-055F-FC4C-83BC-2D1EC59FBC98}"/>
              </a:ext>
            </a:extLst>
          </p:cNvPr>
          <p:cNvCxnSpPr>
            <a:cxnSpLocks/>
            <a:stCxn id="7" idx="2"/>
            <a:endCxn id="9" idx="0"/>
          </p:cNvCxnSpPr>
          <p:nvPr/>
        </p:nvCxnSpPr>
        <p:spPr>
          <a:xfrm>
            <a:off x="5040051" y="2416198"/>
            <a:ext cx="1" cy="4849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128D9-CAE8-8640-86BD-9B27D6B567A2}"/>
              </a:ext>
            </a:extLst>
          </p:cNvPr>
          <p:cNvCxnSpPr>
            <a:cxnSpLocks/>
            <a:stCxn id="8" idx="0"/>
          </p:cNvCxnSpPr>
          <p:nvPr/>
        </p:nvCxnSpPr>
        <p:spPr>
          <a:xfrm flipH="1" flipV="1">
            <a:off x="5040052" y="2388497"/>
            <a:ext cx="2984140" cy="54646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E779F3-DE44-B049-A50A-022FBD27A317}"/>
              </a:ext>
            </a:extLst>
          </p:cNvPr>
          <p:cNvCxnSpPr>
            <a:cxnSpLocks/>
            <a:endCxn id="13" idx="0"/>
          </p:cNvCxnSpPr>
          <p:nvPr/>
        </p:nvCxnSpPr>
        <p:spPr>
          <a:xfrm flipH="1">
            <a:off x="792363" y="3659478"/>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9B8C9F-702F-F047-9D7F-61C018A27D40}"/>
              </a:ext>
            </a:extLst>
          </p:cNvPr>
          <p:cNvCxnSpPr>
            <a:cxnSpLocks/>
          </p:cNvCxnSpPr>
          <p:nvPr/>
        </p:nvCxnSpPr>
        <p:spPr>
          <a:xfrm flipH="1">
            <a:off x="4112123" y="3627273"/>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2C9A94-2DE6-E046-9939-8D38262BEB4F}"/>
              </a:ext>
            </a:extLst>
          </p:cNvPr>
          <p:cNvCxnSpPr>
            <a:cxnSpLocks/>
          </p:cNvCxnSpPr>
          <p:nvPr/>
        </p:nvCxnSpPr>
        <p:spPr>
          <a:xfrm flipH="1">
            <a:off x="7131977" y="3661407"/>
            <a:ext cx="972110" cy="21671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8B7D5-70FA-484F-8DDB-61421C523BDC}"/>
              </a:ext>
            </a:extLst>
          </p:cNvPr>
          <p:cNvCxnSpPr>
            <a:cxnSpLocks/>
            <a:endCxn id="14" idx="0"/>
          </p:cNvCxnSpPr>
          <p:nvPr/>
        </p:nvCxnSpPr>
        <p:spPr>
          <a:xfrm>
            <a:off x="1767089" y="3650040"/>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20D230-718F-454E-96D6-0491B2AB98CB}"/>
              </a:ext>
            </a:extLst>
          </p:cNvPr>
          <p:cNvCxnSpPr>
            <a:cxnSpLocks/>
          </p:cNvCxnSpPr>
          <p:nvPr/>
        </p:nvCxnSpPr>
        <p:spPr>
          <a:xfrm>
            <a:off x="5084233" y="3628998"/>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ECE751-BF45-1240-984E-F1B4A0D95662}"/>
              </a:ext>
            </a:extLst>
          </p:cNvPr>
          <p:cNvCxnSpPr>
            <a:cxnSpLocks/>
          </p:cNvCxnSpPr>
          <p:nvPr/>
        </p:nvCxnSpPr>
        <p:spPr>
          <a:xfrm>
            <a:off x="8060588" y="3663456"/>
            <a:ext cx="847593" cy="22102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9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4F58-FB8B-9F45-9DAF-13C3F3A8FDEF}"/>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0C32BB33-3C30-4E49-86FE-25254465DDC6}"/>
              </a:ext>
            </a:extLst>
          </p:cNvPr>
          <p:cNvSpPr>
            <a:spLocks noGrp="1"/>
          </p:cNvSpPr>
          <p:nvPr>
            <p:ph type="ftr" sz="quarter" idx="11"/>
          </p:nvPr>
        </p:nvSpPr>
        <p:spPr/>
        <p:txBody>
          <a:bodyPr/>
          <a:lstStyle/>
          <a:p>
            <a:r>
              <a:rPr lang="de-DE" sz="800"/>
              <a:t>(Löbner 2015: 336; Grafik: https://upload.wikimedia.org/wikipedia/en/2/24/Meghan_Trainor_-_All_About_That_Bass_%28Official_Single_Cover%29.png)</a:t>
            </a:r>
          </a:p>
        </p:txBody>
      </p:sp>
      <p:sp>
        <p:nvSpPr>
          <p:cNvPr id="4" name="Slide Number Placeholder 3">
            <a:extLst>
              <a:ext uri="{FF2B5EF4-FFF2-40B4-BE49-F238E27FC236}">
                <a16:creationId xmlns:a16="http://schemas.microsoft.com/office/drawing/2014/main" id="{22563A01-6A7C-3A4A-B51B-A0D1854E65D7}"/>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1E722D66-8E2A-294A-8ED9-5DE8981E409B}"/>
              </a:ext>
            </a:extLst>
          </p:cNvPr>
          <p:cNvSpPr>
            <a:spLocks noGrp="1"/>
          </p:cNvSpPr>
          <p:nvPr>
            <p:ph type="body" sz="quarter" idx="14"/>
          </p:nvPr>
        </p:nvSpPr>
        <p:spPr>
          <a:xfrm>
            <a:off x="521551" y="1545752"/>
            <a:ext cx="5346594" cy="3311525"/>
          </a:xfrm>
        </p:spPr>
        <p:txBody>
          <a:bodyPr/>
          <a:lstStyle/>
          <a:p>
            <a:r>
              <a:rPr lang="en-DE"/>
              <a:t>Basisbegriffe (d.h. Ausdrücke für Basiskategorien) werden in der Kommunikation bevorzugt</a:t>
            </a:r>
          </a:p>
          <a:p>
            <a:r>
              <a:rPr lang="en-DE"/>
              <a:t>es handelt sich i.d.R. um einfache, nicht entlehnte und alte Wörter – wenn nicht, werden sie oft verkürzt und assimiliert (</a:t>
            </a:r>
            <a:r>
              <a:rPr lang="en-DE" i="1"/>
              <a:t>Auto, U-Bahn</a:t>
            </a:r>
            <a:r>
              <a:rPr lang="en-DE"/>
              <a:t>)</a:t>
            </a:r>
          </a:p>
          <a:p>
            <a:r>
              <a:rPr lang="en-DE"/>
              <a:t>sie machen den größten Teil des Grundwortschatzes aus</a:t>
            </a:r>
          </a:p>
          <a:p>
            <a:endParaRPr lang="en-DE"/>
          </a:p>
        </p:txBody>
      </p:sp>
      <p:sp>
        <p:nvSpPr>
          <p:cNvPr id="6" name="Text Placeholder 5">
            <a:extLst>
              <a:ext uri="{FF2B5EF4-FFF2-40B4-BE49-F238E27FC236}">
                <a16:creationId xmlns:a16="http://schemas.microsoft.com/office/drawing/2014/main" id="{A9AD2B17-9B41-7843-B72E-E10007D7A8E7}"/>
              </a:ext>
            </a:extLst>
          </p:cNvPr>
          <p:cNvSpPr>
            <a:spLocks noGrp="1"/>
          </p:cNvSpPr>
          <p:nvPr>
            <p:ph type="body" sz="quarter" idx="15"/>
          </p:nvPr>
        </p:nvSpPr>
        <p:spPr/>
        <p:txBody>
          <a:bodyPr/>
          <a:lstStyle/>
          <a:p>
            <a:r>
              <a:rPr lang="en-DE"/>
              <a:t>Basisebene</a:t>
            </a:r>
          </a:p>
        </p:txBody>
      </p:sp>
      <p:grpSp>
        <p:nvGrpSpPr>
          <p:cNvPr id="16" name="Group 15" descr="Plattencover &quot;All about that bass&quot;, das letzte S ist durchgestrichen und durch E ersetzt">
            <a:extLst>
              <a:ext uri="{FF2B5EF4-FFF2-40B4-BE49-F238E27FC236}">
                <a16:creationId xmlns:a16="http://schemas.microsoft.com/office/drawing/2014/main" id="{25E4BC0F-A1A9-DF44-A5C7-DDD9CFDF3CDB}"/>
              </a:ext>
            </a:extLst>
          </p:cNvPr>
          <p:cNvGrpSpPr/>
          <p:nvPr/>
        </p:nvGrpSpPr>
        <p:grpSpPr>
          <a:xfrm>
            <a:off x="5868145" y="1782836"/>
            <a:ext cx="3239980" cy="2887419"/>
            <a:chOff x="6726015" y="2546162"/>
            <a:chExt cx="2382110" cy="2382110"/>
          </a:xfrm>
        </p:grpSpPr>
        <p:pic>
          <p:nvPicPr>
            <p:cNvPr id="1026" name="Picture 2">
              <a:extLst>
                <a:ext uri="{FF2B5EF4-FFF2-40B4-BE49-F238E27FC236}">
                  <a16:creationId xmlns:a16="http://schemas.microsoft.com/office/drawing/2014/main" id="{85743B0F-20D4-7842-91DA-9B74E8B86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015" y="2546162"/>
              <a:ext cx="2382110" cy="238211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3AD99A40-9A59-8147-B211-D189DE28A690}"/>
                </a:ext>
              </a:extLst>
            </p:cNvPr>
            <p:cNvGrpSpPr/>
            <p:nvPr/>
          </p:nvGrpSpPr>
          <p:grpSpPr>
            <a:xfrm>
              <a:off x="8473100" y="4515245"/>
              <a:ext cx="522833" cy="288359"/>
              <a:chOff x="8473100" y="4515245"/>
              <a:chExt cx="522833" cy="288359"/>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539C880-BD32-2A45-B531-A7A1E6A751EA}"/>
                      </a:ext>
                    </a:extLst>
                  </p14:cNvPr>
                  <p14:cNvContentPartPr/>
                  <p14:nvPr/>
                </p14:nvContentPartPr>
                <p14:xfrm>
                  <a:off x="8473100" y="4515245"/>
                  <a:ext cx="198000" cy="201600"/>
                </p14:xfrm>
              </p:contentPart>
            </mc:Choice>
            <mc:Fallback xmlns="">
              <p:pic>
                <p:nvPicPr>
                  <p:cNvPr id="7" name="Ink 6">
                    <a:extLst>
                      <a:ext uri="{FF2B5EF4-FFF2-40B4-BE49-F238E27FC236}">
                        <a16:creationId xmlns:a16="http://schemas.microsoft.com/office/drawing/2014/main" id="{2539C880-BD32-2A45-B531-A7A1E6A751EA}"/>
                      </a:ext>
                    </a:extLst>
                  </p:cNvPr>
                  <p:cNvPicPr/>
                  <p:nvPr/>
                </p:nvPicPr>
                <p:blipFill>
                  <a:blip r:embed="rId4"/>
                  <a:stretch>
                    <a:fillRect/>
                  </a:stretch>
                </p:blipFill>
                <p:spPr>
                  <a:xfrm>
                    <a:off x="8461718" y="4502775"/>
                    <a:ext cx="220500" cy="2268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EFC5061-48C8-B24B-B8CC-00FE1A34B224}"/>
                      </a:ext>
                    </a:extLst>
                  </p14:cNvPr>
                  <p14:cNvContentPartPr/>
                  <p14:nvPr/>
                </p14:nvContentPartPr>
                <p14:xfrm>
                  <a:off x="8698933" y="4534628"/>
                  <a:ext cx="185760" cy="210600"/>
                </p14:xfrm>
              </p:contentPart>
            </mc:Choice>
            <mc:Fallback xmlns="">
              <p:pic>
                <p:nvPicPr>
                  <p:cNvPr id="8" name="Ink 7">
                    <a:extLst>
                      <a:ext uri="{FF2B5EF4-FFF2-40B4-BE49-F238E27FC236}">
                        <a16:creationId xmlns:a16="http://schemas.microsoft.com/office/drawing/2014/main" id="{0EFC5061-48C8-B24B-B8CC-00FE1A34B224}"/>
                      </a:ext>
                    </a:extLst>
                  </p:cNvPr>
                  <p:cNvPicPr/>
                  <p:nvPr/>
                </p:nvPicPr>
                <p:blipFill>
                  <a:blip r:embed="rId6"/>
                  <a:stretch>
                    <a:fillRect/>
                  </a:stretch>
                </p:blipFill>
                <p:spPr>
                  <a:xfrm>
                    <a:off x="8687803" y="4521837"/>
                    <a:ext cx="208284" cy="2358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4938AD7-5FAD-C044-8EFE-6F2BEA7659BF}"/>
                      </a:ext>
                    </a:extLst>
                  </p14:cNvPr>
                  <p14:cNvContentPartPr/>
                  <p14:nvPr/>
                </p14:nvContentPartPr>
                <p14:xfrm>
                  <a:off x="8760853" y="4621388"/>
                  <a:ext cx="160920" cy="12600"/>
                </p14:xfrm>
              </p:contentPart>
            </mc:Choice>
            <mc:Fallback xmlns="">
              <p:pic>
                <p:nvPicPr>
                  <p:cNvPr id="9" name="Ink 8">
                    <a:extLst>
                      <a:ext uri="{FF2B5EF4-FFF2-40B4-BE49-F238E27FC236}">
                        <a16:creationId xmlns:a16="http://schemas.microsoft.com/office/drawing/2014/main" id="{64938AD7-5FAD-C044-8EFE-6F2BEA7659BF}"/>
                      </a:ext>
                    </a:extLst>
                  </p:cNvPr>
                  <p:cNvPicPr/>
                  <p:nvPr/>
                </p:nvPicPr>
                <p:blipFill>
                  <a:blip r:embed="rId8"/>
                  <a:stretch>
                    <a:fillRect/>
                  </a:stretch>
                </p:blipFill>
                <p:spPr>
                  <a:xfrm>
                    <a:off x="8749472" y="4608788"/>
                    <a:ext cx="183417" cy="381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8FE719D-5F68-FC40-96C8-B00D97F1142E}"/>
                      </a:ext>
                    </a:extLst>
                  </p14:cNvPr>
                  <p14:cNvContentPartPr/>
                  <p14:nvPr/>
                </p14:nvContentPartPr>
                <p14:xfrm>
                  <a:off x="8822413" y="4534628"/>
                  <a:ext cx="173520" cy="12600"/>
                </p14:xfrm>
              </p:contentPart>
            </mc:Choice>
            <mc:Fallback xmlns="">
              <p:pic>
                <p:nvPicPr>
                  <p:cNvPr id="10" name="Ink 9">
                    <a:extLst>
                      <a:ext uri="{FF2B5EF4-FFF2-40B4-BE49-F238E27FC236}">
                        <a16:creationId xmlns:a16="http://schemas.microsoft.com/office/drawing/2014/main" id="{18FE719D-5F68-FC40-96C8-B00D97F1142E}"/>
                      </a:ext>
                    </a:extLst>
                  </p:cNvPr>
                  <p:cNvPicPr/>
                  <p:nvPr/>
                </p:nvPicPr>
                <p:blipFill>
                  <a:blip r:embed="rId10"/>
                  <a:stretch>
                    <a:fillRect/>
                  </a:stretch>
                </p:blipFill>
                <p:spPr>
                  <a:xfrm>
                    <a:off x="8811022" y="4521728"/>
                    <a:ext cx="195773" cy="381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1FBC15F-3EF2-1D49-BF96-4BAC40E22F02}"/>
                      </a:ext>
                    </a:extLst>
                  </p14:cNvPr>
                  <p14:cNvContentPartPr/>
                  <p14:nvPr/>
                </p14:nvContentPartPr>
                <p14:xfrm>
                  <a:off x="8510181" y="4531084"/>
                  <a:ext cx="136440" cy="272520"/>
                </p14:xfrm>
              </p:contentPart>
            </mc:Choice>
            <mc:Fallback xmlns="">
              <p:pic>
                <p:nvPicPr>
                  <p:cNvPr id="12" name="Ink 11">
                    <a:extLst>
                      <a:ext uri="{FF2B5EF4-FFF2-40B4-BE49-F238E27FC236}">
                        <a16:creationId xmlns:a16="http://schemas.microsoft.com/office/drawing/2014/main" id="{F1FBC15F-3EF2-1D49-BF96-4BAC40E22F02}"/>
                      </a:ext>
                    </a:extLst>
                  </p:cNvPr>
                  <p:cNvPicPr/>
                  <p:nvPr/>
                </p:nvPicPr>
                <p:blipFill>
                  <a:blip r:embed="rId12"/>
                  <a:stretch>
                    <a:fillRect/>
                  </a:stretch>
                </p:blipFill>
                <p:spPr>
                  <a:xfrm>
                    <a:off x="8498789" y="4518616"/>
                    <a:ext cx="158694" cy="297456"/>
                  </a:xfrm>
                  <a:prstGeom prst="rect">
                    <a:avLst/>
                  </a:prstGeom>
                </p:spPr>
              </p:pic>
            </mc:Fallback>
          </mc:AlternateContent>
        </p:grpSp>
      </p:grpSp>
    </p:spTree>
    <p:extLst>
      <p:ext uri="{BB962C8B-B14F-4D97-AF65-F5344CB8AC3E}">
        <p14:creationId xmlns:p14="http://schemas.microsoft.com/office/powerpoint/2010/main" val="54961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EE28-3247-584E-A9CB-91915BEEAB0C}"/>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700AE859-A157-8D4C-93D8-2856AC52F80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BEE121-AF94-3F42-A5CB-0DA574E876B1}"/>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F0DE2940-34D3-174C-BF2C-7094F90EE4B8}"/>
              </a:ext>
            </a:extLst>
          </p:cNvPr>
          <p:cNvSpPr>
            <a:spLocks noGrp="1"/>
          </p:cNvSpPr>
          <p:nvPr>
            <p:ph type="body" sz="quarter" idx="14"/>
          </p:nvPr>
        </p:nvSpPr>
        <p:spPr/>
        <p:txBody>
          <a:bodyPr/>
          <a:lstStyle/>
          <a:p>
            <a:pPr marL="0" indent="0">
              <a:buNone/>
            </a:pPr>
            <a:r>
              <a:rPr lang="en-DE" sz="1800"/>
              <a:t>Löbner (2015) nennt drei Probleme der Prototypentheorie:</a:t>
            </a:r>
          </a:p>
          <a:p>
            <a:r>
              <a:rPr lang="en-DE" sz="1800"/>
              <a:t>Abgestufte Struktur und graduelle Zugehörigkeit</a:t>
            </a:r>
          </a:p>
          <a:p>
            <a:pPr lvl="1"/>
            <a:r>
              <a:rPr lang="en-DE" sz="1600"/>
              <a:t> auch Kategorien mit vollkommen scharfen Grenzen können eine abgestufte Struktur haben – z.B. ist ein Pinguin eindeutig ein Vogel</a:t>
            </a:r>
          </a:p>
          <a:p>
            <a:pPr lvl="1"/>
            <a:endParaRPr lang="en-DE" sz="1600"/>
          </a:p>
          <a:p>
            <a:r>
              <a:rPr lang="en-DE" sz="1800"/>
              <a:t>Unscharfe Grenzen</a:t>
            </a:r>
          </a:p>
          <a:p>
            <a:pPr lvl="1"/>
            <a:r>
              <a:rPr lang="en-DE" sz="1600"/>
              <a:t>Viele Ergebnisse von Kategorisierungs-Experimenten lassen sich eher erklären mit</a:t>
            </a:r>
          </a:p>
          <a:p>
            <a:pPr lvl="2"/>
            <a:r>
              <a:rPr lang="en-DE" sz="1400"/>
              <a:t>Variation von Wortbedeutungen</a:t>
            </a:r>
          </a:p>
          <a:p>
            <a:pPr lvl="2"/>
            <a:r>
              <a:rPr lang="en-DE" sz="1400"/>
              <a:t>Unkenntnis der genauen Wortbedeutung</a:t>
            </a:r>
          </a:p>
          <a:p>
            <a:pPr lvl="2"/>
            <a:r>
              <a:rPr lang="en-DE" sz="1400"/>
              <a:t>Pragmatismus (ungenauer Gebrauch der Wörter)</a:t>
            </a:r>
          </a:p>
          <a:p>
            <a:pPr lvl="2"/>
            <a:r>
              <a:rPr lang="en-DE" sz="1400"/>
              <a:t>Vagheit (inhärente Flexibilität von Wortbedeutungen)</a:t>
            </a:r>
          </a:p>
        </p:txBody>
      </p:sp>
      <p:sp>
        <p:nvSpPr>
          <p:cNvPr id="6" name="Text Placeholder 5">
            <a:extLst>
              <a:ext uri="{FF2B5EF4-FFF2-40B4-BE49-F238E27FC236}">
                <a16:creationId xmlns:a16="http://schemas.microsoft.com/office/drawing/2014/main" id="{9ECD4F3C-0C8E-9946-B56C-E31320D8FE9C}"/>
              </a:ext>
            </a:extLst>
          </p:cNvPr>
          <p:cNvSpPr>
            <a:spLocks noGrp="1"/>
          </p:cNvSpPr>
          <p:nvPr>
            <p:ph type="body" sz="quarter" idx="15"/>
          </p:nvPr>
        </p:nvSpPr>
        <p:spPr/>
        <p:txBody>
          <a:bodyPr/>
          <a:lstStyle/>
          <a:p>
            <a:r>
              <a:rPr lang="en-DE"/>
              <a:t>Einwände</a:t>
            </a:r>
          </a:p>
        </p:txBody>
      </p:sp>
    </p:spTree>
    <p:extLst>
      <p:ext uri="{BB962C8B-B14F-4D97-AF65-F5344CB8AC3E}">
        <p14:creationId xmlns:p14="http://schemas.microsoft.com/office/powerpoint/2010/main" val="4112462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693E-72EB-B548-BA4E-3C091718C67A}"/>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3DB08134-7DB9-9344-96D6-4DB18E2D24F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E4E6A5-E3CA-004C-890C-05F00BA58E86}"/>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D0975C65-C96B-2B4D-A4D7-76177BA5685B}"/>
              </a:ext>
            </a:extLst>
          </p:cNvPr>
          <p:cNvSpPr>
            <a:spLocks noGrp="1"/>
          </p:cNvSpPr>
          <p:nvPr>
            <p:ph type="body" sz="quarter" idx="14"/>
          </p:nvPr>
        </p:nvSpPr>
        <p:spPr/>
        <p:txBody>
          <a:bodyPr/>
          <a:lstStyle/>
          <a:p>
            <a:r>
              <a:rPr lang="en-DE"/>
              <a:t>Taylors (2003) Unterscheidung von </a:t>
            </a:r>
            <a:r>
              <a:rPr lang="en-DE" b="1"/>
              <a:t>Laien- und Expertenkategorien </a:t>
            </a:r>
            <a:r>
              <a:rPr lang="en-DE"/>
              <a:t>(</a:t>
            </a:r>
            <a:r>
              <a:rPr lang="en-DE" i="1"/>
              <a:t>folk categories </a:t>
            </a:r>
            <a:r>
              <a:rPr lang="en-DE"/>
              <a:t>vs. </a:t>
            </a:r>
            <a:r>
              <a:rPr lang="en-DE" i="1"/>
              <a:t>expert categories</a:t>
            </a:r>
            <a:r>
              <a:rPr lang="en-DE"/>
              <a:t>) zeigt, warum Löbners erster Einwand ("ein Pinguin ist ganz klar ein Vogel") zu kurz greift:</a:t>
            </a:r>
          </a:p>
          <a:p>
            <a:pPr lvl="1"/>
            <a:r>
              <a:rPr lang="en-DE"/>
              <a:t>Kategorien und Konzepte ergeben sich aus Erfahrung und Alltagswissen</a:t>
            </a:r>
          </a:p>
          <a:p>
            <a:pPr lvl="1"/>
            <a:r>
              <a:rPr lang="en-DE"/>
              <a:t>Expertenwissen </a:t>
            </a:r>
            <a:r>
              <a:rPr lang="en-DE" i="1"/>
              <a:t>kann </a:t>
            </a:r>
            <a:r>
              <a:rPr lang="en-DE"/>
              <a:t>einfließen, ist aber zunächst unabhängig</a:t>
            </a:r>
            <a:br>
              <a:rPr lang="en-DE"/>
            </a:br>
            <a:r>
              <a:rPr lang="en-DE"/>
              <a:t>von der (Alltags-)Kategorisierung</a:t>
            </a:r>
          </a:p>
          <a:p>
            <a:pPr lvl="1"/>
            <a:r>
              <a:rPr lang="en-DE"/>
              <a:t>Dass ein Pinguin biologisch gesehen klar ein Vogel ist</a:t>
            </a:r>
            <a:br>
              <a:rPr lang="en-DE"/>
            </a:br>
            <a:r>
              <a:rPr lang="en-DE"/>
              <a:t>(und eine Fledermaus nicht), ändert daher nichts daran,</a:t>
            </a:r>
            <a:br>
              <a:rPr lang="en-DE"/>
            </a:br>
            <a:r>
              <a:rPr lang="en-DE"/>
              <a:t>dass er in unserer "Vogeligkeits"-Wahrnehmung durchaus</a:t>
            </a:r>
            <a:br>
              <a:rPr lang="en-DE"/>
            </a:br>
            <a:r>
              <a:rPr lang="en-DE"/>
              <a:t>auf einer Stufe mit der Fledermaus stehen kann.</a:t>
            </a:r>
          </a:p>
          <a:p>
            <a:pPr lvl="1"/>
            <a:endParaRPr lang="en-DE"/>
          </a:p>
        </p:txBody>
      </p:sp>
      <p:sp>
        <p:nvSpPr>
          <p:cNvPr id="6" name="Text Placeholder 5">
            <a:extLst>
              <a:ext uri="{FF2B5EF4-FFF2-40B4-BE49-F238E27FC236}">
                <a16:creationId xmlns:a16="http://schemas.microsoft.com/office/drawing/2014/main" id="{AF841707-106F-5B40-8F8A-0E452994A5F4}"/>
              </a:ext>
            </a:extLst>
          </p:cNvPr>
          <p:cNvSpPr>
            <a:spLocks noGrp="1"/>
          </p:cNvSpPr>
          <p:nvPr>
            <p:ph type="body" sz="quarter" idx="15"/>
          </p:nvPr>
        </p:nvSpPr>
        <p:spPr/>
        <p:txBody>
          <a:bodyPr/>
          <a:lstStyle/>
          <a:p>
            <a:r>
              <a:rPr lang="en-DE"/>
              <a:t>Einwände gegen die Einwände</a:t>
            </a:r>
          </a:p>
        </p:txBody>
      </p:sp>
      <p:pic>
        <p:nvPicPr>
          <p:cNvPr id="2050" name="Picture 2" descr="Tux, Animal, Bird, Book, Books, Bookworm, Education">
            <a:extLst>
              <a:ext uri="{FF2B5EF4-FFF2-40B4-BE49-F238E27FC236}">
                <a16:creationId xmlns:a16="http://schemas.microsoft.com/office/drawing/2014/main" id="{FF1C38BF-AEE5-584A-8F9D-5B697DB21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094" y="3101653"/>
            <a:ext cx="2024906" cy="207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35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913A-1DEC-B843-B15A-2AEADE2799C3}"/>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7B7F3A1F-C4BA-6848-8D3B-332DAF4D022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36CC486-C595-6C49-9DAD-D848330E1BFE}"/>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4CC13ED4-AC2D-9D4C-BF47-CA0FB8878AD4}"/>
              </a:ext>
            </a:extLst>
          </p:cNvPr>
          <p:cNvSpPr>
            <a:spLocks noGrp="1"/>
          </p:cNvSpPr>
          <p:nvPr>
            <p:ph type="body" sz="quarter" idx="14"/>
          </p:nvPr>
        </p:nvSpPr>
        <p:spPr/>
        <p:txBody>
          <a:bodyPr/>
          <a:lstStyle/>
          <a:p>
            <a:r>
              <a:rPr lang="en-DE"/>
              <a:t>Die Einwände, die sich auf Variation und Vagheit von Wortbedeutungen beziehen, setzen eine </a:t>
            </a:r>
            <a:r>
              <a:rPr lang="en-DE" b="1"/>
              <a:t>Trennung von Sprach- und Weltwissen </a:t>
            </a:r>
            <a:r>
              <a:rPr lang="en-DE"/>
              <a:t>voraus</a:t>
            </a:r>
          </a:p>
          <a:p>
            <a:r>
              <a:rPr lang="en-DE"/>
              <a:t>nicht alle Semantiktheorien teilen die Auffassung, dass sich eine solche Trennung sinnvoll vornehmen lässt</a:t>
            </a:r>
          </a:p>
          <a:p>
            <a:r>
              <a:rPr lang="en-DE"/>
              <a:t>in vielen (wenn auch nicht in allen) Fällen ist davon auszugehen, dass die Unschärfe der Wortbedeutung eng mit Kategorien- bzw. Kategorisierungsunschärfen zusammenhängt.</a:t>
            </a:r>
          </a:p>
        </p:txBody>
      </p:sp>
      <p:sp>
        <p:nvSpPr>
          <p:cNvPr id="6" name="Text Placeholder 5">
            <a:extLst>
              <a:ext uri="{FF2B5EF4-FFF2-40B4-BE49-F238E27FC236}">
                <a16:creationId xmlns:a16="http://schemas.microsoft.com/office/drawing/2014/main" id="{8F8BB859-BA97-094F-B8FF-F1BB721B9C46}"/>
              </a:ext>
            </a:extLst>
          </p:cNvPr>
          <p:cNvSpPr>
            <a:spLocks noGrp="1"/>
          </p:cNvSpPr>
          <p:nvPr>
            <p:ph type="body" sz="quarter" idx="15"/>
          </p:nvPr>
        </p:nvSpPr>
        <p:spPr/>
        <p:txBody>
          <a:bodyPr/>
          <a:lstStyle/>
          <a:p>
            <a:r>
              <a:rPr lang="en-DE"/>
              <a:t>Einwände gegen die Einwände</a:t>
            </a:r>
          </a:p>
        </p:txBody>
      </p:sp>
    </p:spTree>
    <p:extLst>
      <p:ext uri="{BB962C8B-B14F-4D97-AF65-F5344CB8AC3E}">
        <p14:creationId xmlns:p14="http://schemas.microsoft.com/office/powerpoint/2010/main" val="17867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8D7D-72E9-0248-9D65-E588F58D415F}"/>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CFB6E28B-20CC-5D47-814C-9E3975845337}"/>
              </a:ext>
            </a:extLst>
          </p:cNvPr>
          <p:cNvSpPr>
            <a:spLocks noGrp="1"/>
          </p:cNvSpPr>
          <p:nvPr>
            <p:ph type="ftr" sz="quarter" idx="11"/>
          </p:nvPr>
        </p:nvSpPr>
        <p:spPr/>
        <p:txBody>
          <a:bodyPr/>
          <a:lstStyle/>
          <a:p>
            <a:r>
              <a:rPr lang="de-DE"/>
              <a:t>(Busse 2009: 36)</a:t>
            </a:r>
          </a:p>
        </p:txBody>
      </p:sp>
      <p:sp>
        <p:nvSpPr>
          <p:cNvPr id="4" name="Slide Number Placeholder 3">
            <a:extLst>
              <a:ext uri="{FF2B5EF4-FFF2-40B4-BE49-F238E27FC236}">
                <a16:creationId xmlns:a16="http://schemas.microsoft.com/office/drawing/2014/main" id="{77DA1A4E-3DF2-204C-8511-87ED203BCF2F}"/>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5" name="Text Placeholder 4">
            <a:extLst>
              <a:ext uri="{FF2B5EF4-FFF2-40B4-BE49-F238E27FC236}">
                <a16:creationId xmlns:a16="http://schemas.microsoft.com/office/drawing/2014/main" id="{5F59A89F-AD66-F349-B204-40BBD496937E}"/>
              </a:ext>
            </a:extLst>
          </p:cNvPr>
          <p:cNvSpPr>
            <a:spLocks noGrp="1"/>
          </p:cNvSpPr>
          <p:nvPr>
            <p:ph type="body" sz="quarter" idx="14"/>
          </p:nvPr>
        </p:nvSpPr>
        <p:spPr/>
        <p:txBody>
          <a:bodyPr/>
          <a:lstStyle/>
          <a:p>
            <a:r>
              <a:rPr lang="en-DE"/>
              <a:t>"Unter welchen Bedingungen kann der Ausdruck einer natürlichen Sprache durch den Ausdruck einer Konstruktsprache so ersetzt werden, dass der Wahrheitswert des Satzes, in dem der Ausdruck vorkommt, unverändert bleibt?" (Busse 2009: 36, nach Carnap 1934, </a:t>
            </a:r>
            <a:r>
              <a:rPr lang="en-DE" i="1"/>
              <a:t>Logische Syntax der Sprache</a:t>
            </a:r>
            <a:r>
              <a:rPr lang="en-DE"/>
              <a:t>)</a:t>
            </a:r>
          </a:p>
          <a:p>
            <a:endParaRPr lang="en-DE"/>
          </a:p>
          <a:p>
            <a:r>
              <a:rPr lang="en-DE"/>
              <a:t>Ideal der vollständigen Übersetzbarkeit natürlichsprachiger Sätze in eine widerspruchsfreie, eindeutige und logisch durchkonstruerte Wissenschaftssprache</a:t>
            </a:r>
          </a:p>
        </p:txBody>
      </p:sp>
      <p:sp>
        <p:nvSpPr>
          <p:cNvPr id="6" name="Text Placeholder 5">
            <a:extLst>
              <a:ext uri="{FF2B5EF4-FFF2-40B4-BE49-F238E27FC236}">
                <a16:creationId xmlns:a16="http://schemas.microsoft.com/office/drawing/2014/main" id="{5B2397C4-F0C3-F94C-A840-6FAAFD5CC475}"/>
              </a:ext>
            </a:extLst>
          </p:cNvPr>
          <p:cNvSpPr>
            <a:spLocks noGrp="1"/>
          </p:cNvSpPr>
          <p:nvPr>
            <p:ph type="body" sz="quarter" idx="15"/>
          </p:nvPr>
        </p:nvSpPr>
        <p:spPr/>
        <p:txBody>
          <a:bodyPr/>
          <a:lstStyle/>
          <a:p>
            <a:r>
              <a:rPr lang="en-DE"/>
              <a:t>Ausgangsfrage</a:t>
            </a:r>
          </a:p>
        </p:txBody>
      </p:sp>
    </p:spTree>
    <p:extLst>
      <p:ext uri="{BB962C8B-B14F-4D97-AF65-F5344CB8AC3E}">
        <p14:creationId xmlns:p14="http://schemas.microsoft.com/office/powerpoint/2010/main" val="75582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82A1-3E66-F04E-8C55-FD6C55D7FE7A}"/>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AE2380ED-89E6-314B-9874-E8B01F1D5E8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605C88C-1C1F-814F-A2CA-B86FA62449FD}"/>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2A6AF5A4-A675-B448-A30A-A32FFA570236}"/>
              </a:ext>
            </a:extLst>
          </p:cNvPr>
          <p:cNvSpPr>
            <a:spLocks noGrp="1"/>
          </p:cNvSpPr>
          <p:nvPr>
            <p:ph type="body" sz="quarter" idx="14"/>
          </p:nvPr>
        </p:nvSpPr>
        <p:spPr/>
        <p:txBody>
          <a:bodyPr/>
          <a:lstStyle/>
          <a:p>
            <a:r>
              <a:rPr lang="en-DE"/>
              <a:t>Löbner (2015) nennt einen weiteren Einwand gegen unscharfe Kategoriengrenzen:</a:t>
            </a:r>
          </a:p>
          <a:p>
            <a:endParaRPr lang="en-DE"/>
          </a:p>
          <a:p>
            <a:pPr marL="0" indent="0" algn="ctr">
              <a:buNone/>
            </a:pPr>
            <a:r>
              <a:rPr lang="en-DE"/>
              <a:t>"Die Tatsache, dass es zu jedem positiven Satz eine Negation gibt, hat zur Folge, dass, was immer man sagt, das Ergebnis der Wahl zwischen zwei Alternativen ist, Ja und Nein." (Löbner 2015: 346)</a:t>
            </a:r>
          </a:p>
          <a:p>
            <a:pPr marL="0" indent="0" algn="ctr">
              <a:buNone/>
            </a:pPr>
            <a:endParaRPr lang="en-DE"/>
          </a:p>
          <a:p>
            <a:pPr marL="0" indent="0" algn="ctr">
              <a:buNone/>
            </a:pPr>
            <a:r>
              <a:rPr lang="en-DE" i="1"/>
              <a:t>Ein Pinguin ist ein Vogel.</a:t>
            </a:r>
          </a:p>
          <a:p>
            <a:pPr marL="0" indent="0" algn="ctr">
              <a:buNone/>
            </a:pPr>
            <a:r>
              <a:rPr lang="en-DE" sz="1800">
                <a:sym typeface="Wingdings" pitchFamily="2" charset="2"/>
              </a:rPr>
              <a:t> Wenn wir diesen Satz äußern, gehen wir davon aus, dass dieser Satz und nicht seine Negation wahr ist. Wir gehen nicht etwa von einer 70%-igen Vogelkeit des Pinguins aus...</a:t>
            </a:r>
            <a:endParaRPr lang="en-DE" sz="1800"/>
          </a:p>
        </p:txBody>
      </p:sp>
      <p:sp>
        <p:nvSpPr>
          <p:cNvPr id="6" name="Text Placeholder 5">
            <a:extLst>
              <a:ext uri="{FF2B5EF4-FFF2-40B4-BE49-F238E27FC236}">
                <a16:creationId xmlns:a16="http://schemas.microsoft.com/office/drawing/2014/main" id="{57A01B5E-B008-DC45-AEBF-434CFFFDB425}"/>
              </a:ext>
            </a:extLst>
          </p:cNvPr>
          <p:cNvSpPr>
            <a:spLocks noGrp="1"/>
          </p:cNvSpPr>
          <p:nvPr>
            <p:ph type="body" sz="quarter" idx="15"/>
          </p:nvPr>
        </p:nvSpPr>
        <p:spPr/>
        <p:txBody>
          <a:bodyPr/>
          <a:lstStyle/>
          <a:p>
            <a:r>
              <a:rPr lang="en-DE"/>
              <a:t>Noch ein Einwand</a:t>
            </a:r>
          </a:p>
        </p:txBody>
      </p:sp>
    </p:spTree>
    <p:extLst>
      <p:ext uri="{BB962C8B-B14F-4D97-AF65-F5344CB8AC3E}">
        <p14:creationId xmlns:p14="http://schemas.microsoft.com/office/powerpoint/2010/main" val="777051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42FA-DA5D-F447-9B10-522724FA2AAF}"/>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43CE8C38-911F-2742-8505-7325184430F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E5B97CE-94D9-C44F-BAAA-62ED5A67B717}"/>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02C6E254-2C77-D043-BA4C-3AC656C8FD86}"/>
              </a:ext>
            </a:extLst>
          </p:cNvPr>
          <p:cNvSpPr>
            <a:spLocks noGrp="1"/>
          </p:cNvSpPr>
          <p:nvPr>
            <p:ph type="body" sz="quarter" idx="14"/>
          </p:nvPr>
        </p:nvSpPr>
        <p:spPr/>
        <p:txBody>
          <a:bodyPr/>
          <a:lstStyle/>
          <a:p>
            <a:r>
              <a:rPr lang="en-DE"/>
              <a:t>Die Prototypentheorie bezieht sich jedoch auf kognitive Kategorien, nicht (primär) auf sprachlich konstituierte Kategorien.</a:t>
            </a:r>
          </a:p>
          <a:p>
            <a:r>
              <a:rPr lang="en-DE"/>
              <a:t>Wenn ich den Pinguin in die Kategorie </a:t>
            </a:r>
            <a:r>
              <a:rPr lang="en-DE" i="1"/>
              <a:t>Vogel </a:t>
            </a:r>
            <a:r>
              <a:rPr lang="en-DE"/>
              <a:t>einordne, schließt das nicht aus, dass ich ihn als weniger "vogelig" einstufe als z.B. ein Rotkehlchen.</a:t>
            </a:r>
          </a:p>
          <a:p>
            <a:r>
              <a:rPr lang="en-DE"/>
              <a:t>Ich kann auch einen Wal einerseits als fischähnlich einstufen und gleichzeitig wissen, dass es sich um ein Säugetier handelt (vgl. Laien- und Expertenkategorien)</a:t>
            </a:r>
          </a:p>
        </p:txBody>
      </p:sp>
      <p:sp>
        <p:nvSpPr>
          <p:cNvPr id="6" name="Text Placeholder 5">
            <a:extLst>
              <a:ext uri="{FF2B5EF4-FFF2-40B4-BE49-F238E27FC236}">
                <a16:creationId xmlns:a16="http://schemas.microsoft.com/office/drawing/2014/main" id="{FDF4A7EB-DC48-504A-9DE8-806B1B760293}"/>
              </a:ext>
            </a:extLst>
          </p:cNvPr>
          <p:cNvSpPr>
            <a:spLocks noGrp="1"/>
          </p:cNvSpPr>
          <p:nvPr>
            <p:ph type="body" sz="quarter" idx="15"/>
          </p:nvPr>
        </p:nvSpPr>
        <p:spPr/>
        <p:txBody>
          <a:bodyPr/>
          <a:lstStyle/>
          <a:p>
            <a:r>
              <a:rPr lang="en-DE"/>
              <a:t>Noch ein Einwand gegen den Einwand</a:t>
            </a:r>
          </a:p>
        </p:txBody>
      </p:sp>
    </p:spTree>
    <p:extLst>
      <p:ext uri="{BB962C8B-B14F-4D97-AF65-F5344CB8AC3E}">
        <p14:creationId xmlns:p14="http://schemas.microsoft.com/office/powerpoint/2010/main" val="2625315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DB2D-A455-8645-BA24-0AEB2FEAC2D2}"/>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F10C8FFC-1C86-2F44-A787-6686777183A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59C6EE3-0A04-744F-B7EC-F2C66967A244}"/>
              </a:ext>
            </a:extLst>
          </p:cNvPr>
          <p:cNvSpPr>
            <a:spLocks noGrp="1"/>
          </p:cNvSpPr>
          <p:nvPr>
            <p:ph type="sldNum" sz="quarter" idx="12"/>
          </p:nvPr>
        </p:nvSpPr>
        <p:spPr/>
        <p:txBody>
          <a:bodyPr/>
          <a:lstStyle/>
          <a:p>
            <a:fld id="{9D195BCC-3514-4B1B-9C18-24F3D67EC549}" type="slidenum">
              <a:rPr lang="de-DE" smtClean="0"/>
              <a:t>52</a:t>
            </a:fld>
            <a:endParaRPr lang="de-DE"/>
          </a:p>
        </p:txBody>
      </p:sp>
      <p:sp>
        <p:nvSpPr>
          <p:cNvPr id="5" name="Text Placeholder 4">
            <a:extLst>
              <a:ext uri="{FF2B5EF4-FFF2-40B4-BE49-F238E27FC236}">
                <a16:creationId xmlns:a16="http://schemas.microsoft.com/office/drawing/2014/main" id="{37C18A23-29A1-2E4D-8669-D1F6E85DE49E}"/>
              </a:ext>
            </a:extLst>
          </p:cNvPr>
          <p:cNvSpPr>
            <a:spLocks noGrp="1"/>
          </p:cNvSpPr>
          <p:nvPr>
            <p:ph type="body" sz="quarter" idx="14"/>
          </p:nvPr>
        </p:nvSpPr>
        <p:spPr>
          <a:xfrm>
            <a:off x="3275856" y="1494805"/>
            <a:ext cx="5346706" cy="3311525"/>
          </a:xfrm>
        </p:spPr>
        <p:txBody>
          <a:bodyPr/>
          <a:lstStyle/>
          <a:p>
            <a:pPr marL="0" indent="0">
              <a:buNone/>
            </a:pPr>
            <a:r>
              <a:rPr lang="en-DE" b="1">
                <a:solidFill>
                  <a:srgbClr val="006AB3"/>
                </a:solidFill>
              </a:rPr>
              <a:t>Aufgabe:</a:t>
            </a:r>
          </a:p>
          <a:p>
            <a:pPr marL="0" indent="0">
              <a:buNone/>
            </a:pPr>
            <a:endParaRPr lang="en-DE"/>
          </a:p>
          <a:p>
            <a:pPr marL="0" indent="0">
              <a:buNone/>
            </a:pPr>
            <a:r>
              <a:rPr lang="en-DE"/>
              <a:t>Bitte listen Sie alle Merkmale von </a:t>
            </a:r>
            <a:r>
              <a:rPr lang="en-DE">
                <a:solidFill>
                  <a:srgbClr val="006AB3"/>
                </a:solidFill>
              </a:rPr>
              <a:t>Apfelsaft</a:t>
            </a:r>
            <a:r>
              <a:rPr lang="en-DE" i="1"/>
              <a:t> </a:t>
            </a:r>
            <a:r>
              <a:rPr lang="en-DE"/>
              <a:t>auf, die Ihnen einfallen.</a:t>
            </a:r>
          </a:p>
          <a:p>
            <a:pPr marL="0" indent="0">
              <a:buNone/>
            </a:pPr>
            <a:endParaRPr lang="en-DE"/>
          </a:p>
          <a:p>
            <a:pPr marL="0" indent="0">
              <a:buNone/>
            </a:pPr>
            <a:r>
              <a:rPr lang="en-GB" b="1"/>
              <a:t>pingo.coactum.de → 763033</a:t>
            </a:r>
            <a:endParaRPr lang="en-DE"/>
          </a:p>
        </p:txBody>
      </p:sp>
      <p:sp>
        <p:nvSpPr>
          <p:cNvPr id="6" name="Text Placeholder 5">
            <a:extLst>
              <a:ext uri="{FF2B5EF4-FFF2-40B4-BE49-F238E27FC236}">
                <a16:creationId xmlns:a16="http://schemas.microsoft.com/office/drawing/2014/main" id="{A4EFF586-854F-3544-AC9C-91228B993DF4}"/>
              </a:ext>
            </a:extLst>
          </p:cNvPr>
          <p:cNvSpPr>
            <a:spLocks noGrp="1"/>
          </p:cNvSpPr>
          <p:nvPr>
            <p:ph type="body" sz="quarter" idx="15"/>
          </p:nvPr>
        </p:nvSpPr>
        <p:spPr/>
        <p:txBody>
          <a:bodyPr/>
          <a:lstStyle/>
          <a:p>
            <a:endParaRPr lang="en-DE"/>
          </a:p>
        </p:txBody>
      </p:sp>
      <p:pic>
        <p:nvPicPr>
          <p:cNvPr id="3074" name="Picture 2" descr="QR Code">
            <a:extLst>
              <a:ext uri="{FF2B5EF4-FFF2-40B4-BE49-F238E27FC236}">
                <a16:creationId xmlns:a16="http://schemas.microsoft.com/office/drawing/2014/main" id="{51D45D62-A817-BB49-A78D-506114A5B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566" y="2934964"/>
            <a:ext cx="2214885" cy="22148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 Orange, Juice, Glass, Drinks, Healthy, Breakfast">
            <a:extLst>
              <a:ext uri="{FF2B5EF4-FFF2-40B4-BE49-F238E27FC236}">
                <a16:creationId xmlns:a16="http://schemas.microsoft.com/office/drawing/2014/main" id="{34764C06-626F-3345-8656-B4D8E6E2D0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63" t="9450" r="38814" b="5682"/>
          <a:stretch/>
        </p:blipFill>
        <p:spPr bwMode="auto">
          <a:xfrm>
            <a:off x="372902" y="389632"/>
            <a:ext cx="2736304" cy="437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665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F724-6D4E-C74F-ACF3-8DE7B6193D98}"/>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CCF57EAA-42B5-4A4F-987C-8B363F578CB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A22835C-D502-6949-995A-BFBA9155F151}"/>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5" name="Text Placeholder 4">
            <a:extLst>
              <a:ext uri="{FF2B5EF4-FFF2-40B4-BE49-F238E27FC236}">
                <a16:creationId xmlns:a16="http://schemas.microsoft.com/office/drawing/2014/main" id="{B7E4338E-9EAC-6149-93DD-FF3DA4C3F142}"/>
              </a:ext>
            </a:extLst>
          </p:cNvPr>
          <p:cNvSpPr>
            <a:spLocks noGrp="1"/>
          </p:cNvSpPr>
          <p:nvPr>
            <p:ph type="body" sz="quarter" idx="14"/>
          </p:nvPr>
        </p:nvSpPr>
        <p:spPr/>
        <p:txBody>
          <a:bodyPr/>
          <a:lstStyle/>
          <a:p>
            <a:r>
              <a:rPr lang="en-DE"/>
              <a:t>In diesem Zusammenhang unterscheidet Löbner (2015) auch streng zwischen "semantischem" und "kulturellem" Wissen</a:t>
            </a:r>
          </a:p>
          <a:p>
            <a:r>
              <a:rPr lang="en-DE"/>
              <a:t>Beispiel </a:t>
            </a:r>
            <a:r>
              <a:rPr lang="en-DE" i="1"/>
              <a:t>Apfelsaft</a:t>
            </a:r>
            <a:r>
              <a:rPr lang="en-DE"/>
              <a:t>: Ungerer &amp; Schmid (1998) zeigen, dass Informant*innen, die nach Merkmalen von "Apfelsaft" gefragt werden, zahlreiche Eigenschaften nennen, die sich nicht aus den Kompositionsgliedern ergeben (z.B. die Farbe, klar oder naturtrüb etc.)</a:t>
            </a:r>
          </a:p>
          <a:p>
            <a:r>
              <a:rPr lang="en-DE"/>
              <a:t>Löbner (2015) sieht die meisten Angaben der Informant*innen jedoch als Bestandteile kulturellen Wissens, die für das Verständnis des Kompositums </a:t>
            </a:r>
            <a:r>
              <a:rPr lang="en-DE" i="1"/>
              <a:t>Apfelsaft </a:t>
            </a:r>
            <a:r>
              <a:rPr lang="en-DE"/>
              <a:t>nicht notwendig sind.</a:t>
            </a:r>
          </a:p>
          <a:p>
            <a:endParaRPr lang="en-DE"/>
          </a:p>
        </p:txBody>
      </p:sp>
      <p:sp>
        <p:nvSpPr>
          <p:cNvPr id="6" name="Text Placeholder 5">
            <a:extLst>
              <a:ext uri="{FF2B5EF4-FFF2-40B4-BE49-F238E27FC236}">
                <a16:creationId xmlns:a16="http://schemas.microsoft.com/office/drawing/2014/main" id="{15A9683B-6B87-2645-8161-C02E3F16EC6E}"/>
              </a:ext>
            </a:extLst>
          </p:cNvPr>
          <p:cNvSpPr>
            <a:spLocks noGrp="1"/>
          </p:cNvSpPr>
          <p:nvPr>
            <p:ph type="body" sz="quarter" idx="15"/>
          </p:nvPr>
        </p:nvSpPr>
        <p:spPr/>
        <p:txBody>
          <a:bodyPr/>
          <a:lstStyle/>
          <a:p>
            <a:r>
              <a:rPr lang="en-DE"/>
              <a:t>Semantisches und kulturelles Wissen</a:t>
            </a:r>
          </a:p>
        </p:txBody>
      </p:sp>
    </p:spTree>
    <p:extLst>
      <p:ext uri="{BB962C8B-B14F-4D97-AF65-F5344CB8AC3E}">
        <p14:creationId xmlns:p14="http://schemas.microsoft.com/office/powerpoint/2010/main" val="2728122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FE6C-2E6F-8F4B-92B1-8C62253252D0}"/>
              </a:ext>
            </a:extLst>
          </p:cNvPr>
          <p:cNvSpPr>
            <a:spLocks noGrp="1"/>
          </p:cNvSpPr>
          <p:nvPr>
            <p:ph type="title"/>
          </p:nvPr>
        </p:nvSpPr>
        <p:spPr/>
        <p:txBody>
          <a:bodyPr/>
          <a:lstStyle/>
          <a:p>
            <a:r>
              <a:rPr lang="en-DE"/>
              <a:t>Prototypentheorie</a:t>
            </a:r>
          </a:p>
        </p:txBody>
      </p:sp>
      <p:sp>
        <p:nvSpPr>
          <p:cNvPr id="3" name="Footer Placeholder 2">
            <a:extLst>
              <a:ext uri="{FF2B5EF4-FFF2-40B4-BE49-F238E27FC236}">
                <a16:creationId xmlns:a16="http://schemas.microsoft.com/office/drawing/2014/main" id="{F2D9FD13-3955-4E43-A244-FC5133E7991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4329037-A02F-D740-8228-ADC4B8F3FCCA}"/>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86625DC2-83EA-4C4A-909A-232E51BC4DF3}"/>
              </a:ext>
            </a:extLst>
          </p:cNvPr>
          <p:cNvSpPr>
            <a:spLocks noGrp="1"/>
          </p:cNvSpPr>
          <p:nvPr>
            <p:ph type="body" sz="quarter" idx="14"/>
          </p:nvPr>
        </p:nvSpPr>
        <p:spPr/>
        <p:txBody>
          <a:bodyPr/>
          <a:lstStyle/>
          <a:p>
            <a:r>
              <a:rPr lang="en-DE" sz="1800"/>
              <a:t>Hier zeigt sich auch der Dissens zwischen verschiedenen Semantik-Auffassungen erneut – was ist die Aufgabe der Semantik?</a:t>
            </a:r>
          </a:p>
          <a:p>
            <a:pPr lvl="1"/>
            <a:r>
              <a:rPr lang="en-DE" sz="1600"/>
              <a:t>Soll sie nur dasjenige Wissen beschreiben, das zum Verstehen eines sprachlichen Ausdrucks unmittelbar relevant ist?</a:t>
            </a:r>
          </a:p>
          <a:p>
            <a:pPr lvl="1"/>
            <a:r>
              <a:rPr lang="en-DE" sz="1600"/>
              <a:t>Oder soll sie – wie etwa die Frame-Semantik (dazu demnächst mehr) – das verstehensrelevante Wissen möglichst umfassend einbeziehen?</a:t>
            </a:r>
          </a:p>
          <a:p>
            <a:r>
              <a:rPr lang="en-DE" sz="1800"/>
              <a:t>Dies korreliert teilweise mit der Unterscheidung zwischen "minimalistischer" und "kontextualistischer" Auffassung – zur Erinnerung:</a:t>
            </a:r>
          </a:p>
          <a:p>
            <a:pPr lvl="1"/>
            <a:r>
              <a:rPr lang="en-DE" sz="1600"/>
              <a:t>enge ("</a:t>
            </a:r>
            <a:r>
              <a:rPr lang="en-DE" sz="1600">
                <a:solidFill>
                  <a:srgbClr val="0070C0"/>
                </a:solidFill>
              </a:rPr>
              <a:t>minimalistische</a:t>
            </a:r>
            <a:r>
              <a:rPr lang="en-DE" sz="1600"/>
              <a:t>") Auffassung beschränkt Semantik auf die charakteristische Bedeutung von Ausdrücken, also die lexikalische (und kompositionelle) Bedeutung.</a:t>
            </a:r>
          </a:p>
          <a:p>
            <a:pPr lvl="1"/>
            <a:r>
              <a:rPr lang="en-DE" sz="1600"/>
              <a:t>weite ("</a:t>
            </a:r>
            <a:r>
              <a:rPr lang="en-DE" sz="1600">
                <a:solidFill>
                  <a:srgbClr val="00B050"/>
                </a:solidFill>
              </a:rPr>
              <a:t>kontextualistische</a:t>
            </a:r>
            <a:r>
              <a:rPr lang="en-DE" sz="1600"/>
              <a:t>") Auffassung ist die propositionale Bedeutung ausschlaggebend, für deren Bestimmung auch der Äußerungskontext mitentscheidend ist.</a:t>
            </a:r>
          </a:p>
          <a:p>
            <a:pPr lvl="1"/>
            <a:endParaRPr lang="en-DE" sz="1600"/>
          </a:p>
        </p:txBody>
      </p:sp>
      <p:sp>
        <p:nvSpPr>
          <p:cNvPr id="6" name="Text Placeholder 5">
            <a:extLst>
              <a:ext uri="{FF2B5EF4-FFF2-40B4-BE49-F238E27FC236}">
                <a16:creationId xmlns:a16="http://schemas.microsoft.com/office/drawing/2014/main" id="{A9F917DA-6858-4241-80A8-A31969A01AE3}"/>
              </a:ext>
            </a:extLst>
          </p:cNvPr>
          <p:cNvSpPr>
            <a:spLocks noGrp="1"/>
          </p:cNvSpPr>
          <p:nvPr>
            <p:ph type="body" sz="quarter" idx="15"/>
          </p:nvPr>
        </p:nvSpPr>
        <p:spPr/>
        <p:txBody>
          <a:bodyPr/>
          <a:lstStyle/>
          <a:p>
            <a:r>
              <a:rPr lang="en-DE"/>
              <a:t>Semantisches und kulturelles Wissen</a:t>
            </a:r>
          </a:p>
        </p:txBody>
      </p:sp>
    </p:spTree>
    <p:extLst>
      <p:ext uri="{BB962C8B-B14F-4D97-AF65-F5344CB8AC3E}">
        <p14:creationId xmlns:p14="http://schemas.microsoft.com/office/powerpoint/2010/main" val="1654437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9687-2E5A-874E-91CF-A872150E4F53}"/>
              </a:ext>
            </a:extLst>
          </p:cNvPr>
          <p:cNvSpPr>
            <a:spLocks noGrp="1"/>
          </p:cNvSpPr>
          <p:nvPr>
            <p:ph type="title"/>
          </p:nvPr>
        </p:nvSpPr>
        <p:spPr/>
        <p:txBody>
          <a:bodyPr/>
          <a:lstStyle/>
          <a:p>
            <a:r>
              <a:rPr lang="en-DE"/>
              <a:t>Zusammenfassung</a:t>
            </a:r>
          </a:p>
        </p:txBody>
      </p:sp>
      <p:sp>
        <p:nvSpPr>
          <p:cNvPr id="3" name="Footer Placeholder 2">
            <a:extLst>
              <a:ext uri="{FF2B5EF4-FFF2-40B4-BE49-F238E27FC236}">
                <a16:creationId xmlns:a16="http://schemas.microsoft.com/office/drawing/2014/main" id="{59EF9781-B27B-F740-9A42-04D5A9A4815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F5B0D95-168A-1C4C-AF66-8CBFE4A19F2F}"/>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005EEBCE-DC73-8547-AB54-04ADF0744604}"/>
              </a:ext>
            </a:extLst>
          </p:cNvPr>
          <p:cNvSpPr>
            <a:spLocks noGrp="1"/>
          </p:cNvSpPr>
          <p:nvPr>
            <p:ph type="body" sz="quarter" idx="14"/>
          </p:nvPr>
        </p:nvSpPr>
        <p:spPr/>
        <p:txBody>
          <a:bodyPr/>
          <a:lstStyle/>
          <a:p>
            <a:r>
              <a:rPr lang="en-DE"/>
              <a:t>Die hier diskutierten Theorien gehen von unterschiedlichen Bedeutungskonzepten aus und definieren z.T. auch den Aufgabenbereich der Semantik unterschiedlich.</a:t>
            </a:r>
          </a:p>
          <a:p>
            <a:r>
              <a:rPr lang="en-DE"/>
              <a:t>Die logische Semantik und die Merkmalssemantik</a:t>
            </a:r>
          </a:p>
        </p:txBody>
      </p:sp>
      <p:sp>
        <p:nvSpPr>
          <p:cNvPr id="6" name="Text Placeholder 5">
            <a:extLst>
              <a:ext uri="{FF2B5EF4-FFF2-40B4-BE49-F238E27FC236}">
                <a16:creationId xmlns:a16="http://schemas.microsoft.com/office/drawing/2014/main" id="{0263B9EE-09FD-9B43-899B-00E4109559DD}"/>
              </a:ext>
            </a:extLst>
          </p:cNvPr>
          <p:cNvSpPr>
            <a:spLocks noGrp="1"/>
          </p:cNvSpPr>
          <p:nvPr>
            <p:ph type="body" sz="quarter" idx="15"/>
          </p:nvPr>
        </p:nvSpPr>
        <p:spPr/>
        <p:txBody>
          <a:bodyPr/>
          <a:lstStyle/>
          <a:p>
            <a:r>
              <a:rPr lang="en-DE"/>
              <a:t>Unterschiedliche Theorien – unterschiedliche Perspektiven</a:t>
            </a:r>
          </a:p>
        </p:txBody>
      </p:sp>
    </p:spTree>
    <p:extLst>
      <p:ext uri="{BB962C8B-B14F-4D97-AF65-F5344CB8AC3E}">
        <p14:creationId xmlns:p14="http://schemas.microsoft.com/office/powerpoint/2010/main" val="2098469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56</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499439" y="990749"/>
            <a:ext cx="8101012" cy="3311525"/>
          </a:xfrm>
        </p:spPr>
        <p:txBody>
          <a:bodyPr/>
          <a:lstStyle/>
          <a:p>
            <a:pPr>
              <a:spcBef>
                <a:spcPts val="0"/>
              </a:spcBef>
            </a:pPr>
            <a:r>
              <a:rPr lang="en-GB" sz="1050">
                <a:effectLst/>
              </a:rPr>
              <a:t>Berlin, Brent &amp; Paul Kay. 1969. </a:t>
            </a:r>
            <a:r>
              <a:rPr lang="en-GB" sz="1050" i="1">
                <a:effectLst/>
              </a:rPr>
              <a:t>Basic Color Terms: Their Universality and Evolution</a:t>
            </a:r>
            <a:r>
              <a:rPr lang="en-GB" sz="1050">
                <a:effectLst/>
              </a:rPr>
              <a:t>. Berkeley: University of California Press.</a:t>
            </a:r>
          </a:p>
          <a:p>
            <a:pPr>
              <a:spcBef>
                <a:spcPts val="0"/>
              </a:spcBef>
            </a:pPr>
            <a:r>
              <a:rPr lang="en-GB" sz="1050">
                <a:effectLst/>
              </a:rPr>
              <a:t>Busse, Dietrich. 2009. </a:t>
            </a:r>
            <a:r>
              <a:rPr lang="en-GB" sz="1050" i="1">
                <a:effectLst/>
              </a:rPr>
              <a:t>Semantik</a:t>
            </a:r>
            <a:r>
              <a:rPr lang="en-GB" sz="1050">
                <a:effectLst/>
              </a:rPr>
              <a:t>. Paderborn: Fink.</a:t>
            </a:r>
          </a:p>
          <a:p>
            <a:pPr>
              <a:spcBef>
                <a:spcPts val="0"/>
              </a:spcBef>
            </a:pPr>
            <a:r>
              <a:rPr lang="en-GB" sz="1050">
                <a:effectLst/>
              </a:rPr>
              <a:t>Givón, Talmy. 1986. Prototypes: Between Plato and Wittgenstein. In Colette Craig (ed.), </a:t>
            </a:r>
            <a:r>
              <a:rPr lang="en-GB" sz="1050" i="1">
                <a:effectLst/>
              </a:rPr>
              <a:t>Noun Classes and Categorization</a:t>
            </a:r>
            <a:r>
              <a:rPr lang="en-GB" sz="1050">
                <a:effectLst/>
              </a:rPr>
              <a:t>, vol. 7, 77–102. (Typological Studies in Language). Amsterdam and Philadelphia: John Benjamins.</a:t>
            </a:r>
          </a:p>
          <a:p>
            <a:pPr>
              <a:spcBef>
                <a:spcPts val="0"/>
              </a:spcBef>
            </a:pPr>
            <a:r>
              <a:rPr lang="en-GB" sz="1050">
                <a:effectLst/>
              </a:rPr>
              <a:t>Gutzmann, Daniel. 2019. </a:t>
            </a:r>
            <a:r>
              <a:rPr lang="en-GB" sz="1050" i="1">
                <a:effectLst/>
              </a:rPr>
              <a:t>Semantik: eine Einführung</a:t>
            </a:r>
            <a:r>
              <a:rPr lang="en-GB" sz="1050">
                <a:effectLst/>
              </a:rPr>
              <a:t>. korrigierte Publikation. (Einführungen in die Sprachwissenschaft). Berlin [Heidelberg]: J.B. Metzler Verlag.</a:t>
            </a:r>
          </a:p>
          <a:p>
            <a:pPr>
              <a:spcBef>
                <a:spcPts val="0"/>
              </a:spcBef>
            </a:pPr>
            <a:r>
              <a:rPr lang="en-GB" sz="1050">
                <a:effectLst/>
              </a:rPr>
              <a:t>Janssen, Theo M. V. &amp; Thomas Ede Zimmermann. 2021. Montague Semantics. In Edward N. Zalta (ed.), </a:t>
            </a:r>
            <a:r>
              <a:rPr lang="en-GB" sz="1050" i="1">
                <a:effectLst/>
              </a:rPr>
              <a:t>The Stanford Encyclopedia of Philosophy</a:t>
            </a:r>
            <a:r>
              <a:rPr lang="en-GB" sz="1050">
                <a:effectLst/>
              </a:rPr>
              <a:t>. Summer 2021. Metaphysics Research Lab, Stanford University. </a:t>
            </a:r>
            <a:r>
              <a:rPr lang="en-GB" sz="1050">
                <a:effectLst/>
                <a:hlinkClick r:id="rId2"/>
              </a:rPr>
              <a:t>https://plato.stanford.edu/archives/sum2021/entries/montague-semantics/</a:t>
            </a:r>
            <a:r>
              <a:rPr lang="en-GB" sz="1050">
                <a:effectLst/>
              </a:rPr>
              <a:t>.</a:t>
            </a:r>
          </a:p>
          <a:p>
            <a:pPr>
              <a:spcBef>
                <a:spcPts val="0"/>
              </a:spcBef>
            </a:pPr>
            <a:r>
              <a:rPr lang="en-GB" sz="1050">
                <a:effectLst/>
              </a:rPr>
              <a:t>Kleiber, Georges. 1998. </a:t>
            </a:r>
            <a:r>
              <a:rPr lang="en-GB" sz="1050" i="1">
                <a:effectLst/>
              </a:rPr>
              <a:t>Prototypensemantik: eine Einführung</a:t>
            </a:r>
            <a:r>
              <a:rPr lang="en-GB" sz="1050">
                <a:effectLst/>
              </a:rPr>
              <a:t>. 2nd ed. Tübingen: Narr.</a:t>
            </a:r>
          </a:p>
          <a:p>
            <a:pPr>
              <a:spcBef>
                <a:spcPts val="0"/>
              </a:spcBef>
            </a:pPr>
            <a:r>
              <a:rPr lang="en-DE" sz="1050"/>
              <a:t>Kasper, Simon. 2020. Semantik und Pragmatik (Vorlesungsskript). </a:t>
            </a:r>
            <a:r>
              <a:rPr lang="en-GB" sz="1050"/>
              <a:t>https://www.simonkasper.info/app/download/9482972382/Kasper_VL_Semantik_und_Pragmatik_Skript.pdf?t=1624383275</a:t>
            </a:r>
          </a:p>
          <a:p>
            <a:pPr>
              <a:spcBef>
                <a:spcPts val="0"/>
              </a:spcBef>
            </a:pPr>
            <a:r>
              <a:rPr lang="en-GB" sz="1050">
                <a:effectLst/>
              </a:rPr>
              <a:t>Löbner, Sebastian. 2015. </a:t>
            </a:r>
            <a:r>
              <a:rPr lang="en-GB" sz="1050" i="1">
                <a:effectLst/>
              </a:rPr>
              <a:t>Semantik: Eine Einführung</a:t>
            </a:r>
            <a:r>
              <a:rPr lang="en-GB" sz="1050">
                <a:effectLst/>
              </a:rPr>
              <a:t>. 2nd ed. Berlin, Boston: De Gruyter.</a:t>
            </a:r>
          </a:p>
          <a:p>
            <a:pPr>
              <a:spcBef>
                <a:spcPts val="0"/>
              </a:spcBef>
            </a:pPr>
            <a:r>
              <a:rPr lang="en-GB" sz="1050">
                <a:effectLst/>
              </a:rPr>
              <a:t>Ogden, C. K. &amp; I. A. Richards. [1923] 1972. </a:t>
            </a:r>
            <a:r>
              <a:rPr lang="en-GB" sz="1050" i="1">
                <a:effectLst/>
              </a:rPr>
              <a:t>The meaning of meaning: a study of The influence of language upon thought and of The science of symbolism</a:t>
            </a:r>
            <a:r>
              <a:rPr lang="en-GB" sz="1050">
                <a:effectLst/>
              </a:rPr>
              <a:t>. 10. ed. London: Routledge [u.a.].</a:t>
            </a:r>
          </a:p>
          <a:p>
            <a:pPr>
              <a:spcBef>
                <a:spcPts val="0"/>
              </a:spcBef>
            </a:pPr>
            <a:r>
              <a:rPr lang="en-GB" sz="1050">
                <a:effectLst/>
              </a:rPr>
              <a:t>Pafel, Jürgen &amp; Ingo Reich. 2016. </a:t>
            </a:r>
            <a:r>
              <a:rPr lang="en-GB" sz="1050" i="1">
                <a:effectLst/>
              </a:rPr>
              <a:t>Einführung in die Semantik: Grundlagen - Analysen - Theorien</a:t>
            </a:r>
            <a:r>
              <a:rPr lang="en-GB" sz="1050">
                <a:effectLst/>
              </a:rPr>
              <a:t>. (Lehrbuch). Stuttgart: J.B. Metzler Verlag.</a:t>
            </a:r>
          </a:p>
          <a:p>
            <a:pPr>
              <a:spcBef>
                <a:spcPts val="0"/>
              </a:spcBef>
            </a:pPr>
            <a:r>
              <a:rPr lang="en-GB" sz="1050">
                <a:effectLst/>
              </a:rPr>
              <a:t>Posner, Michael I. 1986. Empirical studies of prototypes. In Colette Grinevald Craig (ed.), </a:t>
            </a:r>
            <a:r>
              <a:rPr lang="en-GB" sz="1050" i="1">
                <a:effectLst/>
              </a:rPr>
              <a:t>Noun classes and categorization: proceedings of a symposium on categorization and noun classification , Eugene, Oregon, October 1983</a:t>
            </a:r>
            <a:r>
              <a:rPr lang="en-GB" sz="1050">
                <a:effectLst/>
              </a:rPr>
              <a:t>, 55–61. Amsterdam, Philadelphia: J. Benjamins.</a:t>
            </a:r>
          </a:p>
          <a:p>
            <a:pPr>
              <a:spcBef>
                <a:spcPts val="0"/>
              </a:spcBef>
            </a:pPr>
            <a:r>
              <a:rPr lang="en-GB" sz="1050">
                <a:effectLst/>
              </a:rPr>
              <a:t>Taylor, John R. 1995. </a:t>
            </a:r>
            <a:r>
              <a:rPr lang="en-GB" sz="1050" i="1">
                <a:effectLst/>
              </a:rPr>
              <a:t>Linguistic Categorization: Prototypes in Linguistic Theory</a:t>
            </a:r>
            <a:r>
              <a:rPr lang="en-GB" sz="1050">
                <a:effectLst/>
              </a:rPr>
              <a:t>. 2nd ed. Oxford: Oxford University Press.</a:t>
            </a:r>
          </a:p>
          <a:p>
            <a:pPr>
              <a:spcBef>
                <a:spcPts val="0"/>
              </a:spcBef>
            </a:pPr>
            <a:r>
              <a:rPr lang="en-GB" sz="1050">
                <a:effectLst/>
              </a:rPr>
              <a:t>Zimmermann, Thomas Ede. 2014. </a:t>
            </a:r>
            <a:r>
              <a:rPr lang="en-GB" sz="1050" i="1">
                <a:effectLst/>
              </a:rPr>
              <a:t>Einführung in die Semantik</a:t>
            </a:r>
            <a:r>
              <a:rPr lang="en-GB" sz="1050">
                <a:effectLst/>
              </a:rPr>
              <a:t>. (Einführung Germanistik). Darmstadt: WBG, Wiss. Buchges.</a:t>
            </a:r>
          </a:p>
          <a:p>
            <a:pPr>
              <a:spcBef>
                <a:spcPts val="0"/>
              </a:spcBef>
            </a:pPr>
            <a:endParaRPr lang="en-GB" sz="1050">
              <a:effectLst/>
            </a:endParaRPr>
          </a:p>
          <a:p>
            <a:pPr>
              <a:spcBef>
                <a:spcPts val="0"/>
              </a:spcBef>
            </a:pPr>
            <a:endParaRPr lang="en-GB" sz="1050">
              <a:effectLst/>
            </a:endParaRPr>
          </a:p>
          <a:p>
            <a:pPr>
              <a:spcBef>
                <a:spcPts val="0"/>
              </a:spcBef>
            </a:pPr>
            <a:endParaRPr lang="en-DE" sz="1050"/>
          </a:p>
        </p:txBody>
      </p:sp>
    </p:spTree>
    <p:extLst>
      <p:ext uri="{BB962C8B-B14F-4D97-AF65-F5344CB8AC3E}">
        <p14:creationId xmlns:p14="http://schemas.microsoft.com/office/powerpoint/2010/main" val="131126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48A-23DE-A44A-BC1E-A1D660B5EEBE}"/>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6D6703F6-1843-7341-A2A7-36C6D6245DF5}"/>
              </a:ext>
            </a:extLst>
          </p:cNvPr>
          <p:cNvSpPr>
            <a:spLocks noGrp="1"/>
          </p:cNvSpPr>
          <p:nvPr>
            <p:ph type="ftr" sz="quarter" idx="11"/>
          </p:nvPr>
        </p:nvSpPr>
        <p:spPr/>
        <p:txBody>
          <a:bodyPr/>
          <a:lstStyle/>
          <a:p>
            <a:r>
              <a:rPr lang="de-DE"/>
              <a:t>(Pafel &amp; Reich 2016: 223f.)</a:t>
            </a:r>
          </a:p>
        </p:txBody>
      </p:sp>
      <p:sp>
        <p:nvSpPr>
          <p:cNvPr id="4" name="Slide Number Placeholder 3">
            <a:extLst>
              <a:ext uri="{FF2B5EF4-FFF2-40B4-BE49-F238E27FC236}">
                <a16:creationId xmlns:a16="http://schemas.microsoft.com/office/drawing/2014/main" id="{3206FAB1-E74A-3148-A9A6-C731DAB08402}"/>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33A85E50-E442-2843-88AD-E7A21D8BDDB5}"/>
              </a:ext>
            </a:extLst>
          </p:cNvPr>
          <p:cNvSpPr>
            <a:spLocks noGrp="1"/>
          </p:cNvSpPr>
          <p:nvPr>
            <p:ph type="body" sz="quarter" idx="14"/>
          </p:nvPr>
        </p:nvSpPr>
        <p:spPr>
          <a:xfrm>
            <a:off x="521550" y="1495648"/>
            <a:ext cx="8101012" cy="3311525"/>
          </a:xfrm>
        </p:spPr>
        <p:txBody>
          <a:bodyPr/>
          <a:lstStyle/>
          <a:p>
            <a:r>
              <a:rPr lang="en-DE" sz="1800" b="1"/>
              <a:t>Kontextprinzip: </a:t>
            </a:r>
            <a:r>
              <a:rPr lang="en-DE" sz="1800"/>
              <a:t>"Nur im Zusammenhange eines Satzes bedeuten die Wörter etwas." (Frege 1884, Die Grundlagen der Arithmetik, zit. nach Pafel &amp; Reich 2016: 223)</a:t>
            </a:r>
          </a:p>
          <a:p>
            <a:r>
              <a:rPr lang="en-DE" sz="1800" b="1"/>
              <a:t>Wahrheit als zentrale Kategorie: </a:t>
            </a:r>
            <a:r>
              <a:rPr lang="en-DE" sz="1800"/>
              <a:t>Sätze können wahr oder falsch sein. Um etwas über Bedeutung herauszufinden, untersucht man, welchen Einfluss das Wort auf die Wahrheit bzw. Falschheit eines Satzes hat.</a:t>
            </a:r>
          </a:p>
          <a:p>
            <a:r>
              <a:rPr lang="en-DE" sz="1800" b="1"/>
              <a:t>Kompositionalitätsprinzip: </a:t>
            </a:r>
            <a:r>
              <a:rPr lang="en-DE" sz="1800"/>
              <a:t>Die Bedeutung eines Satzes ergibt sich aus der Bedeutung seiner Teile.</a:t>
            </a:r>
          </a:p>
          <a:p>
            <a:r>
              <a:rPr lang="en-DE" sz="1800" b="1"/>
              <a:t>Substitutionsprinzip: </a:t>
            </a:r>
            <a:r>
              <a:rPr lang="en-DE" sz="1800"/>
              <a:t>In einem Satz lassen sich Ausdrücke durch bedeutungsgleiche Ausdrücke ersetzen.</a:t>
            </a:r>
          </a:p>
          <a:p>
            <a:r>
              <a:rPr lang="en-DE" sz="1800" b="1"/>
              <a:t>Argument-Funktionsstruktur: </a:t>
            </a:r>
            <a:r>
              <a:rPr lang="en-DE" sz="1800"/>
              <a:t>Bedeutung eines Satzes baut sich nach der aus der Mathematik bekannten Argument-Funktionsstruktur auf</a:t>
            </a:r>
            <a:endParaRPr lang="en-DE" sz="1800" b="1"/>
          </a:p>
        </p:txBody>
      </p:sp>
      <p:sp>
        <p:nvSpPr>
          <p:cNvPr id="6" name="Text Placeholder 5">
            <a:extLst>
              <a:ext uri="{FF2B5EF4-FFF2-40B4-BE49-F238E27FC236}">
                <a16:creationId xmlns:a16="http://schemas.microsoft.com/office/drawing/2014/main" id="{6D13E9C2-985B-084F-B054-7E0A34DB5BD2}"/>
              </a:ext>
            </a:extLst>
          </p:cNvPr>
          <p:cNvSpPr>
            <a:spLocks noGrp="1"/>
          </p:cNvSpPr>
          <p:nvPr>
            <p:ph type="body" sz="quarter" idx="15"/>
          </p:nvPr>
        </p:nvSpPr>
        <p:spPr/>
        <p:txBody>
          <a:bodyPr/>
          <a:lstStyle/>
          <a:p>
            <a:r>
              <a:rPr lang="en-DE"/>
              <a:t>Grundannahmen</a:t>
            </a:r>
          </a:p>
        </p:txBody>
      </p:sp>
    </p:spTree>
    <p:extLst>
      <p:ext uri="{BB962C8B-B14F-4D97-AF65-F5344CB8AC3E}">
        <p14:creationId xmlns:p14="http://schemas.microsoft.com/office/powerpoint/2010/main" val="376971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F8F2-809D-E84B-B64E-6276D2F65F21}"/>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A2B2FCE6-F785-C648-907C-42BDB8F5C7B4}"/>
              </a:ext>
            </a:extLst>
          </p:cNvPr>
          <p:cNvSpPr>
            <a:spLocks noGrp="1"/>
          </p:cNvSpPr>
          <p:nvPr>
            <p:ph type="ftr" sz="quarter" idx="11"/>
          </p:nvPr>
        </p:nvSpPr>
        <p:spPr/>
        <p:txBody>
          <a:bodyPr/>
          <a:lstStyle/>
          <a:p>
            <a:r>
              <a:rPr lang="de-DE"/>
              <a:t>(Pafel &amp; Reich 2016: 224)</a:t>
            </a:r>
          </a:p>
        </p:txBody>
      </p:sp>
      <p:sp>
        <p:nvSpPr>
          <p:cNvPr id="4" name="Slide Number Placeholder 3">
            <a:extLst>
              <a:ext uri="{FF2B5EF4-FFF2-40B4-BE49-F238E27FC236}">
                <a16:creationId xmlns:a16="http://schemas.microsoft.com/office/drawing/2014/main" id="{908E72A8-790D-4843-94DF-2C1265B8BDEC}"/>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69F2D277-E9B9-3244-B432-DB813C16FA9C}"/>
              </a:ext>
            </a:extLst>
          </p:cNvPr>
          <p:cNvSpPr>
            <a:spLocks noGrp="1"/>
          </p:cNvSpPr>
          <p:nvPr>
            <p:ph type="body" sz="quarter" idx="14"/>
          </p:nvPr>
        </p:nvSpPr>
        <p:spPr/>
        <p:txBody>
          <a:bodyPr/>
          <a:lstStyle/>
          <a:p>
            <a:r>
              <a:rPr lang="en-DE"/>
              <a:t>Funktion: etwas, das auf Argumente angewendet einen Wert ergibt</a:t>
            </a:r>
          </a:p>
          <a:p>
            <a:r>
              <a:rPr lang="en-DE"/>
              <a:t>z.B. +: ergibt auf zwei Zahlen (die Argumente der Funktion) angewandt deren Summe</a:t>
            </a:r>
          </a:p>
          <a:p>
            <a:r>
              <a:rPr lang="en-DE"/>
              <a:t>Argument-Funktionsstruktur ist die Art und Weise, wie die Kompositionalität umgesetzt wird</a:t>
            </a:r>
          </a:p>
          <a:p>
            <a:endParaRPr lang="en-DE"/>
          </a:p>
          <a:p>
            <a:pPr marL="0" indent="0">
              <a:buNone/>
            </a:pPr>
            <a:r>
              <a:rPr lang="en-DE" i="1"/>
              <a:t>Der Abendstern </a:t>
            </a:r>
            <a:r>
              <a:rPr lang="en-DE"/>
              <a:t>ist der Sonne näher als die Erde.</a:t>
            </a:r>
          </a:p>
          <a:p>
            <a:pPr marL="0" indent="0">
              <a:buNone/>
            </a:pPr>
            <a:r>
              <a:rPr lang="en-DE" i="1"/>
              <a:t>Die Venus </a:t>
            </a:r>
            <a:r>
              <a:rPr lang="en-DE"/>
              <a:t>ist der Sonne näher als die Erde.</a:t>
            </a:r>
            <a:endParaRPr lang="en-DE" i="1"/>
          </a:p>
        </p:txBody>
      </p:sp>
      <p:sp>
        <p:nvSpPr>
          <p:cNvPr id="6" name="Text Placeholder 5">
            <a:extLst>
              <a:ext uri="{FF2B5EF4-FFF2-40B4-BE49-F238E27FC236}">
                <a16:creationId xmlns:a16="http://schemas.microsoft.com/office/drawing/2014/main" id="{AD603981-5875-3D42-B12C-54EF748D65B0}"/>
              </a:ext>
            </a:extLst>
          </p:cNvPr>
          <p:cNvSpPr>
            <a:spLocks noGrp="1"/>
          </p:cNvSpPr>
          <p:nvPr>
            <p:ph type="body" sz="quarter" idx="15"/>
          </p:nvPr>
        </p:nvSpPr>
        <p:spPr/>
        <p:txBody>
          <a:bodyPr/>
          <a:lstStyle/>
          <a:p>
            <a:r>
              <a:rPr lang="en-DE"/>
              <a:t>Argument-Funktionsstruktur</a:t>
            </a:r>
          </a:p>
        </p:txBody>
      </p:sp>
    </p:spTree>
    <p:extLst>
      <p:ext uri="{BB962C8B-B14F-4D97-AF65-F5344CB8AC3E}">
        <p14:creationId xmlns:p14="http://schemas.microsoft.com/office/powerpoint/2010/main" val="281166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8311D974-0531-1545-ACFA-2DB671609B29}"/>
              </a:ext>
            </a:extLst>
          </p:cNvPr>
          <p:cNvSpPr/>
          <p:nvPr/>
        </p:nvSpPr>
        <p:spPr>
          <a:xfrm>
            <a:off x="1475656" y="783231"/>
            <a:ext cx="6912768" cy="4074045"/>
          </a:xfrm>
          <a:prstGeom prst="wedgeEllipseCallout">
            <a:avLst>
              <a:gd name="adj1" fmla="val -57068"/>
              <a:gd name="adj2" fmla="val 9660"/>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Es liegt nun nahe, mit einem Zeichen (Namen, Wortverbindung, Schriftzeichen) außer dem Bezeichneten, was die </a:t>
            </a:r>
            <a:r>
              <a:rPr lang="en-GB" sz="1400" b="1">
                <a:solidFill>
                  <a:schemeClr val="tx1"/>
                </a:solidFill>
              </a:rPr>
              <a:t>Bedeutung</a:t>
            </a:r>
            <a:r>
              <a:rPr lang="en-GB" sz="1400">
                <a:solidFill>
                  <a:schemeClr val="tx1"/>
                </a:solidFill>
              </a:rPr>
              <a:t> des Zeichens heißen möge, noch das verbunden zu denken, was ich den </a:t>
            </a:r>
            <a:r>
              <a:rPr lang="en-GB" sz="1400" b="1">
                <a:solidFill>
                  <a:schemeClr val="tx1"/>
                </a:solidFill>
              </a:rPr>
              <a:t>Sinn</a:t>
            </a:r>
            <a:r>
              <a:rPr lang="en-GB" sz="1400">
                <a:solidFill>
                  <a:schemeClr val="tx1"/>
                </a:solidFill>
              </a:rPr>
              <a:t> des Zeichens nennen möchte, worin die Art des Gegebenseins enthalten ist. [ ... ] Es würde die Bedeutung von Abendstern und Morgenstern dieselbe sein, aber nicht der Sinn.</a:t>
            </a:r>
          </a:p>
          <a:p>
            <a:r>
              <a:rPr lang="en-GB" sz="1400">
                <a:solidFill>
                  <a:schemeClr val="tx1"/>
                </a:solidFill>
              </a:rPr>
              <a:t>(...) Die regelmäßige Verknüpfung zwischen dem Zeichen, dessen Sinn und dessen Bedeutung ist derart, daß dem Zeichen ein bestimmter Sinn und diesem wieder eine bestimmte Bedeutung entspricht, währ end zu einer Bedeutung (einem Gegenstand) nicht nur ein Zeichen zugehört. (Frege, </a:t>
            </a:r>
            <a:r>
              <a:rPr lang="en-GB" sz="1400" i="1">
                <a:solidFill>
                  <a:schemeClr val="tx1"/>
                </a:solidFill>
              </a:rPr>
              <a:t>Über Sinn und Bedeutung,</a:t>
            </a:r>
            <a:r>
              <a:rPr lang="en-GB" sz="1400">
                <a:solidFill>
                  <a:schemeClr val="tx1"/>
                </a:solidFill>
              </a:rPr>
              <a:t> Hervorh. S.H.)</a:t>
            </a:r>
          </a:p>
        </p:txBody>
      </p:sp>
    </p:spTree>
    <p:extLst>
      <p:ext uri="{BB962C8B-B14F-4D97-AF65-F5344CB8AC3E}">
        <p14:creationId xmlns:p14="http://schemas.microsoft.com/office/powerpoint/2010/main" val="152889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Logische Semantik</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1708911" y="1711672"/>
            <a:ext cx="5671401" cy="3311525"/>
          </a:xfrm>
        </p:spPr>
        <p:txBody>
          <a:bodyPr/>
          <a:lstStyle/>
          <a:p>
            <a:r>
              <a:rPr lang="en-DE">
                <a:solidFill>
                  <a:srgbClr val="0070C0"/>
                </a:solidFill>
              </a:rPr>
              <a:t>Sinn</a:t>
            </a:r>
            <a:r>
              <a:rPr lang="en-DE"/>
              <a:t>: Art des Gegebenseins</a:t>
            </a:r>
          </a:p>
          <a:p>
            <a:endParaRPr lang="en-DE"/>
          </a:p>
          <a:p>
            <a:pPr marL="0" indent="0" algn="ctr">
              <a:buNone/>
            </a:pPr>
            <a:r>
              <a:rPr lang="en-DE" i="1"/>
              <a:t>Abendstern ≠ Morgenstern</a:t>
            </a:r>
          </a:p>
          <a:p>
            <a:endParaRPr lang="en-DE"/>
          </a:p>
          <a:p>
            <a:r>
              <a:rPr lang="en-DE">
                <a:solidFill>
                  <a:srgbClr val="00B050"/>
                </a:solidFill>
              </a:rPr>
              <a:t>Bedeutung</a:t>
            </a:r>
            <a:r>
              <a:rPr lang="en-DE"/>
              <a:t>: das Bezeichnete selbst (in der Terminologie der </a:t>
            </a:r>
            <a:r>
              <a:rPr lang="en-DE" u="sng"/>
              <a:t>heutigen Semantik</a:t>
            </a:r>
            <a:r>
              <a:rPr lang="en-DE"/>
              <a:t>: Referenz)</a:t>
            </a:r>
          </a:p>
          <a:p>
            <a:endParaRPr lang="en-DE"/>
          </a:p>
          <a:p>
            <a:pPr marL="0" indent="0" algn="ctr">
              <a:buNone/>
            </a:pPr>
            <a:r>
              <a:rPr lang="en-DE" i="1"/>
              <a:t>Abensstern = Morgenstern</a:t>
            </a:r>
          </a:p>
          <a:p>
            <a:endParaRPr lang="en-DE" i="1"/>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113257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1.png"/></Relationships>
</file>

<file path=ppt/webextensions/webextension1.xml><?xml version="1.0" encoding="utf-8"?>
<we:webextension xmlns:we="http://schemas.microsoft.com/office/webextensions/webextension/2010/11" id="{BAEC85A7-2BC6-4B42-A343-F301D45C838B}">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als.info&quot;,&quot;values&quot;:{},&quot;data&quot;:{&quot;uri&quot;:&quot;wals.info&quot;},&quot;secure&quot;:false}],&quot;name&quot;:&quot;wals.info&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HHU_PowerPoint_Vorlage</Template>
  <TotalTime>15216</TotalTime>
  <Words>4762</Words>
  <Application>Microsoft Macintosh PowerPoint</Application>
  <PresentationFormat>Custom</PresentationFormat>
  <Paragraphs>585</Paragraphs>
  <Slides>56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Ink Free</vt:lpstr>
      <vt:lpstr>Wingdings 2</vt:lpstr>
      <vt:lpstr>HHU_PPT_Vorlage</vt:lpstr>
      <vt:lpstr>Semantiktheorien</vt:lpstr>
      <vt:lpstr>Überblick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Logische 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Merkmalssemantik</vt:lpstr>
      <vt:lpstr>Prototypensemantik</vt:lpstr>
      <vt:lpstr>Prototypensemantik</vt:lpstr>
      <vt:lpstr>Prototypensemantik</vt:lpstr>
      <vt:lpstr>Prototypensemantik</vt:lpstr>
      <vt:lpstr>Prototypensemantik</vt:lpstr>
      <vt:lpstr>Prototypensemantik</vt:lpstr>
      <vt:lpstr>Prototypensemantik</vt:lpstr>
      <vt:lpstr>PowerPoint Presentation</vt:lpstr>
      <vt:lpstr>Tassen und Schüsseln</vt:lpstr>
      <vt:lpstr>Farbkategorien</vt:lpstr>
      <vt:lpstr>Farbkategorien</vt:lpstr>
      <vt:lpstr>PowerPoint Presentation</vt:lpstr>
      <vt:lpstr>Prototypensemantik</vt:lpstr>
      <vt:lpstr>Prototypensemantik</vt:lpstr>
      <vt:lpstr>Was sehen Sie?</vt:lpstr>
      <vt:lpstr>Was sehen Sie?</vt:lpstr>
      <vt:lpstr>Prototypentheorie</vt:lpstr>
      <vt:lpstr>Prototypentheorie</vt:lpstr>
      <vt:lpstr>Prototypentheorie</vt:lpstr>
      <vt:lpstr>Prototypentheorie</vt:lpstr>
      <vt:lpstr>Prototypentheorie</vt:lpstr>
      <vt:lpstr>Prototypentheorie</vt:lpstr>
      <vt:lpstr>Prototypentheorie</vt:lpstr>
      <vt:lpstr>PowerPoint Presentation</vt:lpstr>
      <vt:lpstr>Prototypentheorie</vt:lpstr>
      <vt:lpstr>Prototypentheorie</vt:lpstr>
      <vt:lpstr>Zusammenfassung</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1404</cp:revision>
  <dcterms:created xsi:type="dcterms:W3CDTF">2019-10-24T08:42:22Z</dcterms:created>
  <dcterms:modified xsi:type="dcterms:W3CDTF">2021-09-23T10:42:00Z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